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60" r:id="rId4"/>
    <p:sldId id="259" r:id="rId5"/>
    <p:sldId id="262" r:id="rId6"/>
    <p:sldId id="275" r:id="rId7"/>
    <p:sldId id="317" r:id="rId8"/>
    <p:sldId id="267" r:id="rId9"/>
    <p:sldId id="268" r:id="rId10"/>
    <p:sldId id="319" r:id="rId11"/>
    <p:sldId id="271" r:id="rId12"/>
    <p:sldId id="266" r:id="rId13"/>
    <p:sldId id="335" r:id="rId14"/>
    <p:sldId id="272" r:id="rId15"/>
    <p:sldId id="273" r:id="rId16"/>
    <p:sldId id="265" r:id="rId17"/>
    <p:sldId id="274" r:id="rId18"/>
    <p:sldId id="316" r:id="rId19"/>
    <p:sldId id="270" r:id="rId20"/>
    <p:sldId id="277" r:id="rId21"/>
    <p:sldId id="276" r:id="rId22"/>
    <p:sldId id="278" r:id="rId23"/>
    <p:sldId id="328" r:id="rId24"/>
    <p:sldId id="329" r:id="rId25"/>
    <p:sldId id="330" r:id="rId26"/>
    <p:sldId id="263" r:id="rId27"/>
    <p:sldId id="280" r:id="rId28"/>
    <p:sldId id="318" r:id="rId29"/>
    <p:sldId id="283" r:id="rId30"/>
    <p:sldId id="288" r:id="rId31"/>
    <p:sldId id="289" r:id="rId32"/>
    <p:sldId id="320" r:id="rId33"/>
    <p:sldId id="284" r:id="rId34"/>
    <p:sldId id="292" r:id="rId35"/>
    <p:sldId id="293" r:id="rId36"/>
    <p:sldId id="285" r:id="rId37"/>
    <p:sldId id="286" r:id="rId38"/>
    <p:sldId id="287" r:id="rId39"/>
    <p:sldId id="295" r:id="rId40"/>
    <p:sldId id="294" r:id="rId41"/>
    <p:sldId id="323" r:id="rId42"/>
    <p:sldId id="296" r:id="rId43"/>
    <p:sldId id="297" r:id="rId44"/>
    <p:sldId id="298" r:id="rId45"/>
    <p:sldId id="300" r:id="rId46"/>
    <p:sldId id="301" r:id="rId47"/>
    <p:sldId id="302" r:id="rId48"/>
    <p:sldId id="303" r:id="rId49"/>
    <p:sldId id="307" r:id="rId50"/>
    <p:sldId id="324" r:id="rId51"/>
    <p:sldId id="304" r:id="rId52"/>
    <p:sldId id="305" r:id="rId53"/>
    <p:sldId id="306" r:id="rId54"/>
    <p:sldId id="308" r:id="rId55"/>
    <p:sldId id="309" r:id="rId56"/>
    <p:sldId id="310" r:id="rId57"/>
    <p:sldId id="325" r:id="rId58"/>
    <p:sldId id="326" r:id="rId59"/>
    <p:sldId id="327" r:id="rId60"/>
    <p:sldId id="331" r:id="rId61"/>
    <p:sldId id="332" r:id="rId62"/>
    <p:sldId id="312" r:id="rId63"/>
    <p:sldId id="334" r:id="rId64"/>
    <p:sldId id="314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190" autoAdjust="0"/>
  </p:normalViewPr>
  <p:slideViewPr>
    <p:cSldViewPr>
      <p:cViewPr varScale="1">
        <p:scale>
          <a:sx n="77" d="100"/>
          <a:sy n="77" d="100"/>
        </p:scale>
        <p:origin x="-128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8" d="100"/>
        <a:sy n="188" d="100"/>
      </p:scale>
      <p:origin x="0" y="450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73BB8-A711-4AF9-8F9E-5AAFF8764DAB}" type="datetimeFigureOut">
              <a:rPr lang="en-US" smtClean="0"/>
              <a:pPr/>
              <a:t>2/12/14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85890-1D15-40F4-9DB7-20D5C1DF56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651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85890-1D15-40F4-9DB7-20D5C1DF56F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6142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40:40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85890-1D15-40F4-9DB7-20D5C1DF56F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232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43:33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85890-1D15-40F4-9DB7-20D5C1DF56F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744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45:00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85890-1D15-40F4-9DB7-20D5C1DF56F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3360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46:40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85890-1D15-40F4-9DB7-20D5C1DF56F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40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49:50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85890-1D15-40F4-9DB7-20D5C1DF56F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532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530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85890-1D15-40F4-9DB7-20D5C1DF56F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00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1200</a:t>
            </a:r>
          </a:p>
          <a:p>
            <a:r>
              <a:rPr lang="en-US" dirty="0" smtClean="0"/>
              <a:t>GB = great britain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85890-1D15-40F4-9DB7-20D5C1DF56F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787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1340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85890-1D15-40F4-9DB7-20D5C1DF56F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859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1910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85890-1D15-40F4-9DB7-20D5C1DF56F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729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2040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85890-1D15-40F4-9DB7-20D5C1DF56F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766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23:00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85890-1D15-40F4-9DB7-20D5C1DF56F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0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2745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85890-1D15-40F4-9DB7-20D5C1DF56F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514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34:40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685890-1D15-40F4-9DB7-20D5C1DF56F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9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1422B-DC13-498A-8D01-ED7CD15B9C35}" type="datetime1">
              <a:rPr lang="en-US" smtClean="0"/>
              <a:pPr/>
              <a:t>2/12/14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416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127699-75B2-4D6F-A3D0-36A4EBBE1C89}" type="datetime1">
              <a:rPr lang="en-US" smtClean="0"/>
              <a:pPr/>
              <a:t>2/12/14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971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C5848-2845-427C-88AA-D90BA3D30F97}" type="datetime1">
              <a:rPr lang="en-US" smtClean="0"/>
              <a:pPr/>
              <a:t>2/12/14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922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152400"/>
            <a:ext cx="8229600" cy="6019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AFF683-7B78-4BA8-90B7-642B45D4DB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62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73A91-CD27-4FE7-A8CF-8A2F8EF940C0}" type="datetime1">
              <a:rPr lang="en-US" smtClean="0"/>
              <a:pPr/>
              <a:t>2/12/14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375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48F63-234B-4C08-922F-FDCB45D3442B}" type="datetime1">
              <a:rPr lang="en-US" smtClean="0"/>
              <a:pPr/>
              <a:t>2/12/14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63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20D3A-5755-4D70-8C2A-E2749C601E4F}" type="datetime1">
              <a:rPr lang="en-US" smtClean="0"/>
              <a:pPr/>
              <a:t>2/12/14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3336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4898D-B86F-45F6-A2C0-B502944177D0}" type="datetime1">
              <a:rPr lang="en-US" smtClean="0"/>
              <a:pPr/>
              <a:t>2/12/14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625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78E6B-7134-46FC-A920-9A25572DB398}" type="datetime1">
              <a:rPr lang="en-US" smtClean="0"/>
              <a:pPr/>
              <a:t>2/12/14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027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73128-C019-4ABE-ACA7-C5616A61106F}" type="datetime1">
              <a:rPr lang="en-US" smtClean="0"/>
              <a:pPr/>
              <a:t>2/12/14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128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CADA8-826A-4CEA-9F94-953AF38FB359}" type="datetime1">
              <a:rPr lang="en-US" smtClean="0"/>
              <a:pPr/>
              <a:t>2/12/14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814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C5165D-7192-45D1-B0EB-2B692017A233}" type="datetime1">
              <a:rPr lang="en-US" smtClean="0"/>
              <a:pPr/>
              <a:t>2/12/14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583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73892-983D-4062-A3ED-9C36C7E32441}" type="datetime1">
              <a:rPr lang="en-US" smtClean="0"/>
              <a:pPr/>
              <a:t>2/12/14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EA83FE-8DC7-44A0-8FBA-C32637FD560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2046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google.com/url?sa=i&amp;rct=j&amp;q=&amp;esrc=s&amp;frm=1&amp;source=images&amp;cd=&amp;cad=rja&amp;docid=NYjoUBoMYqikfM&amp;tbnid=_8PdhZSw0WZmkM:&amp;ved=0CAUQjRw&amp;url=http://doctorstock.photoshelter.com/image/I0000VvxN3CElbvg&amp;ei=9PXzUtyTPIzLsQTEtYD4Bg&amp;bvm=bv.60799247,d.eW0&amp;psig=AFQjCNHcPa4kX2EFOo2fD9BKeyh52tz79g&amp;ust=1391806311107292" TargetMode="External"/><Relationship Id="rId3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Pathophysiology and Therapeutics: </a:t>
            </a:r>
            <a:r>
              <a:rPr lang="en-US" sz="4000" b="1" dirty="0" smtClean="0"/>
              <a:t>Inflammatory Bowel Disease </a:t>
            </a:r>
            <a:endParaRPr lang="en-US" sz="4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Lawrence Carey, PharmD</a:t>
            </a:r>
          </a:p>
          <a:p>
            <a:r>
              <a:rPr lang="en-US" sz="2800" dirty="0" smtClean="0"/>
              <a:t>Temple University School of Pharmacy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51778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UC: Symptoms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Typical:</a:t>
            </a:r>
          </a:p>
          <a:p>
            <a:pPr lvl="1"/>
            <a:r>
              <a:rPr lang="en-US" dirty="0" smtClean="0"/>
              <a:t>Abdominal pain and cramping</a:t>
            </a:r>
          </a:p>
          <a:p>
            <a:pPr lvl="1"/>
            <a:r>
              <a:rPr lang="en-US" dirty="0" smtClean="0"/>
              <a:t>Chronic, loose, bloody stools</a:t>
            </a:r>
          </a:p>
          <a:p>
            <a:pPr lvl="1"/>
            <a:r>
              <a:rPr lang="en-US" dirty="0" smtClean="0"/>
              <a:t>Excessive mucus in bowel movements</a:t>
            </a:r>
          </a:p>
          <a:p>
            <a:pPr lvl="1"/>
            <a:r>
              <a:rPr lang="en-US" dirty="0" smtClean="0"/>
              <a:t>Frequent/urgent need to defecate</a:t>
            </a:r>
          </a:p>
          <a:p>
            <a:r>
              <a:rPr lang="en-US" dirty="0" smtClean="0"/>
              <a:t>Atypical</a:t>
            </a:r>
          </a:p>
          <a:p>
            <a:pPr lvl="1"/>
            <a:r>
              <a:rPr lang="en-US" dirty="0" smtClean="0"/>
              <a:t>Fistulas, fissures</a:t>
            </a:r>
          </a:p>
          <a:p>
            <a:r>
              <a:rPr lang="en-US" dirty="0" smtClean="0"/>
              <a:t>Relapse and remission are common</a:t>
            </a:r>
          </a:p>
          <a:p>
            <a:pPr lvl="1"/>
            <a:r>
              <a:rPr lang="en-US" dirty="0" smtClean="0"/>
              <a:t>Up to 70% relapse within 1</a:t>
            </a:r>
            <a:r>
              <a:rPr lang="en-US" baseline="30000" dirty="0" smtClean="0"/>
              <a:t>st</a:t>
            </a:r>
            <a:r>
              <a:rPr lang="en-US" dirty="0" smtClean="0"/>
              <a:t> year</a:t>
            </a:r>
          </a:p>
          <a:p>
            <a:pPr marL="457200" lvl="1" indent="0" algn="r">
              <a:buNone/>
            </a:pPr>
            <a:r>
              <a:rPr lang="en-US" sz="1600" dirty="0" smtClean="0"/>
              <a:t>Wall GC.  In </a:t>
            </a:r>
            <a:r>
              <a:rPr lang="en-US" sz="1600" i="1" dirty="0" smtClean="0"/>
              <a:t>Applied Therapeutics</a:t>
            </a:r>
            <a:r>
              <a:rPr lang="en-US" sz="1600" dirty="0" smtClean="0"/>
              <a:t>, 10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edition, 2013. 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4E993-8810-4FAB-8B24-902BCE4AD4F6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107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UC Severity Classification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5953191"/>
              </p:ext>
            </p:extLst>
          </p:nvPr>
        </p:nvGraphicFramePr>
        <p:xfrm>
          <a:off x="457200" y="1371601"/>
          <a:ext cx="8305800" cy="5271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5332"/>
                <a:gridCol w="1451499"/>
                <a:gridCol w="1947169"/>
                <a:gridCol w="2971800"/>
              </a:tblGrid>
              <a:tr h="364506"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Stools/day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Systemic</a:t>
                      </a:r>
                      <a:r>
                        <a:rPr lang="en-US" baseline="0" dirty="0" smtClean="0"/>
                        <a:t> Toxicities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Labs</a:t>
                      </a:r>
                      <a:endParaRPr lang="en-US" dirty="0"/>
                    </a:p>
                  </a:txBody>
                  <a:tcPr/>
                </a:tc>
              </a:tr>
              <a:tr h="1129513">
                <a:tc>
                  <a:txBody>
                    <a:bodyPr/>
                    <a:lstStyle/>
                    <a:p>
                      <a:r>
                        <a:rPr lang="en-US" dirty="0" smtClean="0"/>
                        <a:t>Mild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&lt; 4 (+/-</a:t>
                      </a:r>
                      <a:r>
                        <a:rPr lang="en-US" baseline="0" dirty="0" smtClean="0"/>
                        <a:t> blood)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Normal erythrocyte</a:t>
                      </a:r>
                      <a:r>
                        <a:rPr lang="en-US" baseline="0" dirty="0" smtClean="0"/>
                        <a:t> sedimentation rate (ESR) of                0-20 mm/h</a:t>
                      </a:r>
                      <a:endParaRPr lang="en-US" dirty="0"/>
                    </a:p>
                  </a:txBody>
                  <a:tcPr/>
                </a:tc>
              </a:tr>
              <a:tr h="637886">
                <a:tc>
                  <a:txBody>
                    <a:bodyPr/>
                    <a:lstStyle/>
                    <a:p>
                      <a:r>
                        <a:rPr lang="en-US" dirty="0" smtClean="0"/>
                        <a:t>Moderate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dirty="0" smtClean="0"/>
                        <a:t>&gt; 4 (+/- blood)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Minimal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Normal or mildly elevated </a:t>
                      </a:r>
                      <a:r>
                        <a:rPr lang="en-US" baseline="0" dirty="0" smtClean="0"/>
                        <a:t>ESR</a:t>
                      </a:r>
                      <a:endParaRPr lang="en-US" dirty="0"/>
                    </a:p>
                  </a:txBody>
                  <a:tcPr/>
                </a:tc>
              </a:tr>
              <a:tr h="911265">
                <a:tc>
                  <a:txBody>
                    <a:bodyPr/>
                    <a:lstStyle/>
                    <a:p>
                      <a:r>
                        <a:rPr lang="en-US" dirty="0" smtClean="0"/>
                        <a:t>Severe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 6 (bloody)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Fever, tachycardia, anemia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ESR &gt; 30 mm/h</a:t>
                      </a:r>
                      <a:endParaRPr lang="en-US" dirty="0"/>
                    </a:p>
                  </a:txBody>
                  <a:tcPr/>
                </a:tc>
              </a:tr>
              <a:tr h="1909830">
                <a:tc>
                  <a:txBody>
                    <a:bodyPr/>
                    <a:lstStyle/>
                    <a:p>
                      <a:r>
                        <a:rPr lang="en-US" dirty="0" smtClean="0"/>
                        <a:t>Fulminant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 10 (continuously bloody)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As</a:t>
                      </a:r>
                      <a:r>
                        <a:rPr lang="en-US" baseline="0" dirty="0" smtClean="0"/>
                        <a:t> above, with abdominal tenderness, transfusion needs, colonic dilation on abdominal film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ESR &gt; 30 mm/h</a:t>
                      </a:r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pPr algn="r"/>
                      <a:r>
                        <a:rPr lang="en-US" sz="1600" i="1" dirty="0" smtClean="0"/>
                        <a:t>Kornbluth A et al.                                       Am J Gastrol </a:t>
                      </a:r>
                      <a:r>
                        <a:rPr lang="en-US" sz="1600" i="1" baseline="0" dirty="0" smtClean="0"/>
                        <a:t>2010; 105:500.</a:t>
                      </a:r>
                      <a:endParaRPr lang="en-US" sz="1600" i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4CA49-D95A-43CA-9247-AC2B00A93789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589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Crohn’s: Pathophysiology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Transmural inflammatory process</a:t>
            </a:r>
          </a:p>
          <a:p>
            <a:pPr lvl="1"/>
            <a:r>
              <a:rPr lang="en-US" dirty="0" smtClean="0"/>
              <a:t>Extends through all layers of the intestinal wall</a:t>
            </a:r>
          </a:p>
          <a:p>
            <a:r>
              <a:rPr lang="en-US" dirty="0" smtClean="0"/>
              <a:t>May occur in any part of GIT 	</a:t>
            </a:r>
          </a:p>
          <a:p>
            <a:pPr lvl="1"/>
            <a:r>
              <a:rPr lang="en-US" b="1" dirty="0" smtClean="0"/>
              <a:t>Terminal ileum </a:t>
            </a:r>
            <a:r>
              <a:rPr lang="en-US" dirty="0" smtClean="0"/>
              <a:t>most common site</a:t>
            </a:r>
          </a:p>
          <a:p>
            <a:pPr lvl="1"/>
            <a:r>
              <a:rPr lang="en-US" dirty="0" smtClean="0"/>
              <a:t>2/3 have colonic involvement</a:t>
            </a:r>
          </a:p>
          <a:p>
            <a:pPr lvl="1"/>
            <a:r>
              <a:rPr lang="en-US" dirty="0" smtClean="0"/>
              <a:t>15-25% have isolated colonic involvement</a:t>
            </a:r>
          </a:p>
          <a:p>
            <a:r>
              <a:rPr lang="en-US" dirty="0" smtClean="0"/>
              <a:t>Discontinuous disease or “patchy”</a:t>
            </a:r>
          </a:p>
          <a:p>
            <a:pPr lvl="1"/>
            <a:r>
              <a:rPr lang="en-US" dirty="0" smtClean="0"/>
              <a:t>Normal bowel separates areas of disease </a:t>
            </a:r>
          </a:p>
          <a:p>
            <a:pPr lvl="1"/>
            <a:r>
              <a:rPr lang="en-US" dirty="0" smtClean="0"/>
              <a:t>Contains “skip areas”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66AF0-E007-4849-A4F4-3B30C78F3FF8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515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73128-C019-4ABE-ACA7-C5616A61106F}" type="datetime1">
              <a:rPr lang="en-US" smtClean="0"/>
              <a:pPr/>
              <a:t>2/12/14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Lawrence Carey, PharmD  - TUSP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http://cdn.c.photoshelter.com/img-get/I0000VvxN3CElbvg/s/600/600/prn85396DS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81000"/>
            <a:ext cx="5305425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605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smtClean="0"/>
              <a:t>C</a:t>
            </a:r>
            <a:r>
              <a:rPr lang="en-US" dirty="0" smtClean="0"/>
              <a:t>rohn’s: Pathophysiology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Ulcers are deep, extending to the submucosa at minimum</a:t>
            </a:r>
          </a:p>
          <a:p>
            <a:pPr lvl="1"/>
            <a:r>
              <a:rPr lang="en-US" dirty="0" smtClean="0"/>
              <a:t>4 layers could be involved from inner-to-outer</a:t>
            </a:r>
          </a:p>
          <a:p>
            <a:pPr lvl="2"/>
            <a:r>
              <a:rPr lang="en-US" dirty="0" smtClean="0"/>
              <a:t>Mucosa, submucosa, muscularis propria, adventitia</a:t>
            </a:r>
          </a:p>
          <a:p>
            <a:r>
              <a:rPr lang="en-US" dirty="0" smtClean="0"/>
              <a:t>Mesentery becomes thick, edematous, fibrotic, inflexible </a:t>
            </a:r>
          </a:p>
          <a:p>
            <a:pPr lvl="1"/>
            <a:r>
              <a:rPr lang="en-US" dirty="0" smtClean="0"/>
              <a:t>“Garden hose” or </a:t>
            </a:r>
            <a:r>
              <a:rPr lang="en-US" b="1" u="sng" dirty="0" smtClean="0"/>
              <a:t>c</a:t>
            </a:r>
            <a:r>
              <a:rPr lang="en-US" dirty="0" smtClean="0"/>
              <a:t>obblestone appearance</a:t>
            </a:r>
          </a:p>
          <a:p>
            <a:r>
              <a:rPr lang="en-US" dirty="0" smtClean="0"/>
              <a:t>Relapse/remission common</a:t>
            </a:r>
          </a:p>
          <a:p>
            <a:pPr lvl="1"/>
            <a:r>
              <a:rPr lang="en-US" dirty="0" smtClean="0"/>
              <a:t>20% have relapses every year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46C0D-D2DA-49B3-A92D-ADFDD14484EF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577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Crohn’s: Pathophysiology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Three patterns of disease:</a:t>
            </a:r>
          </a:p>
          <a:p>
            <a:pPr lvl="1"/>
            <a:r>
              <a:rPr lang="en-US" dirty="0" smtClean="0"/>
              <a:t>Inflammatory</a:t>
            </a:r>
          </a:p>
          <a:p>
            <a:pPr lvl="1"/>
            <a:r>
              <a:rPr lang="en-US" dirty="0" smtClean="0"/>
              <a:t>Stricturing: narrowing</a:t>
            </a:r>
          </a:p>
          <a:p>
            <a:pPr lvl="1"/>
            <a:r>
              <a:rPr lang="en-US" dirty="0" smtClean="0"/>
              <a:t>Fistulizing: development of “communications”</a:t>
            </a:r>
          </a:p>
          <a:p>
            <a:pPr>
              <a:spcBef>
                <a:spcPct val="40000"/>
              </a:spcBef>
            </a:pPr>
            <a:r>
              <a:rPr lang="en-US" dirty="0" smtClean="0"/>
              <a:t>Fistula development</a:t>
            </a:r>
          </a:p>
          <a:p>
            <a:pPr lvl="1"/>
            <a:r>
              <a:rPr lang="en-US" dirty="0" smtClean="0"/>
              <a:t>Lifetime risk: 20-40%</a:t>
            </a:r>
          </a:p>
          <a:p>
            <a:pPr lvl="1"/>
            <a:r>
              <a:rPr lang="en-US" dirty="0" smtClean="0"/>
              <a:t>Enterocutaneous (bowel → skin) most common</a:t>
            </a:r>
          </a:p>
          <a:p>
            <a:pPr lvl="1"/>
            <a:r>
              <a:rPr lang="en-US" dirty="0" smtClean="0"/>
              <a:t>Perianal involvement common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762F0-F712-4432-B35D-A627CE7A3D12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217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Crohn’s: Symptoms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000" dirty="0" smtClean="0"/>
              <a:t>Typical: </a:t>
            </a:r>
          </a:p>
          <a:p>
            <a:pPr lvl="1"/>
            <a:r>
              <a:rPr lang="en-US" sz="2600" dirty="0" smtClean="0"/>
              <a:t>Chronic or nocturnal diarrhea</a:t>
            </a:r>
          </a:p>
          <a:p>
            <a:pPr lvl="1"/>
            <a:r>
              <a:rPr lang="en-US" sz="2600" dirty="0" smtClean="0"/>
              <a:t>Abdominal pain</a:t>
            </a:r>
          </a:p>
          <a:p>
            <a:pPr lvl="1"/>
            <a:r>
              <a:rPr lang="en-US" sz="2600" dirty="0" smtClean="0"/>
              <a:t>Weight loss, anorexia, malaise</a:t>
            </a:r>
          </a:p>
          <a:p>
            <a:pPr lvl="1"/>
            <a:r>
              <a:rPr lang="en-US" sz="2600" dirty="0" smtClean="0"/>
              <a:t>Fever</a:t>
            </a:r>
          </a:p>
          <a:p>
            <a:pPr lvl="1"/>
            <a:r>
              <a:rPr lang="en-US" sz="2600" dirty="0" smtClean="0"/>
              <a:t>Perianal fissure, fistula, abscess, abdominal masses</a:t>
            </a:r>
          </a:p>
          <a:p>
            <a:pPr lvl="1"/>
            <a:r>
              <a:rPr lang="en-US" sz="2600" dirty="0" smtClean="0"/>
              <a:t>Intestinal obstruction, stricture</a:t>
            </a:r>
          </a:p>
          <a:p>
            <a:pPr lvl="1"/>
            <a:r>
              <a:rPr lang="en-US" sz="2600" dirty="0" smtClean="0"/>
              <a:t>Rectal bleeding (may be present)</a:t>
            </a:r>
          </a:p>
          <a:p>
            <a:pPr>
              <a:spcBef>
                <a:spcPct val="40000"/>
              </a:spcBef>
            </a:pPr>
            <a:r>
              <a:rPr lang="en-US" sz="3000" dirty="0" smtClean="0"/>
              <a:t>Frequent association with systemic symptoms involving the skin or joints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5C33B-E155-41A6-8F47-D477029F5B77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23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Crohn’s: Severity Classification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7798345"/>
              </p:ext>
            </p:extLst>
          </p:nvPr>
        </p:nvGraphicFramePr>
        <p:xfrm>
          <a:off x="457200" y="1615440"/>
          <a:ext cx="8382000" cy="40995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5038"/>
                <a:gridCol w="6246962"/>
              </a:tblGrid>
              <a:tr h="655930">
                <a:tc>
                  <a:txBody>
                    <a:bodyPr/>
                    <a:lstStyle/>
                    <a:p>
                      <a:r>
                        <a:rPr lang="en-US" dirty="0" smtClean="0"/>
                        <a:t>Classification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Findings</a:t>
                      </a:r>
                      <a:endParaRPr lang="en-US" dirty="0"/>
                    </a:p>
                  </a:txBody>
                  <a:tcPr/>
                </a:tc>
              </a:tr>
              <a:tr h="655930">
                <a:tc>
                  <a:txBody>
                    <a:bodyPr/>
                    <a:lstStyle/>
                    <a:p>
                      <a:r>
                        <a:rPr lang="en-US" dirty="0" smtClean="0"/>
                        <a:t>Mild to Moderate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Patients</a:t>
                      </a:r>
                      <a:r>
                        <a:rPr lang="en-US" baseline="0" dirty="0" smtClean="0"/>
                        <a:t> are ambulatory; able to tolerate oral feeds</a:t>
                      </a:r>
                      <a:endParaRPr lang="en-US" dirty="0"/>
                    </a:p>
                  </a:txBody>
                  <a:tcPr/>
                </a:tc>
              </a:tr>
              <a:tr h="1147877">
                <a:tc>
                  <a:txBody>
                    <a:bodyPr/>
                    <a:lstStyle/>
                    <a:p>
                      <a:r>
                        <a:rPr lang="en-US" dirty="0" smtClean="0"/>
                        <a:t>Moderate</a:t>
                      </a:r>
                      <a:r>
                        <a:rPr lang="en-US" baseline="0" dirty="0" smtClean="0"/>
                        <a:t> to Severe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Presence</a:t>
                      </a:r>
                      <a:r>
                        <a:rPr lang="en-US" baseline="0" dirty="0" smtClean="0"/>
                        <a:t> of fever, pain, N/V, weight loss, anemia</a:t>
                      </a:r>
                    </a:p>
                    <a:p>
                      <a:r>
                        <a:rPr lang="en-US" baseline="0" dirty="0" smtClean="0"/>
                        <a:t>Failed treatment of of mild/moderate disease</a:t>
                      </a:r>
                      <a:endParaRPr lang="en-US" dirty="0"/>
                    </a:p>
                  </a:txBody>
                  <a:tcPr/>
                </a:tc>
              </a:tr>
              <a:tr h="163982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Severe to Fulminant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Persistent</a:t>
                      </a:r>
                      <a:r>
                        <a:rPr lang="en-US" baseline="0" dirty="0" smtClean="0"/>
                        <a:t> symptoms despite treatment with induction agents</a:t>
                      </a:r>
                    </a:p>
                    <a:p>
                      <a:r>
                        <a:rPr lang="en-US" baseline="0" dirty="0" smtClean="0"/>
                        <a:t>Severe toxicity: high fevers, persistent vomiting, obstruction, cachexia, abscess development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42F76-A368-470C-93B7-B29D699179D1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901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CD versus UC: Summary of Differences </a:t>
            </a:r>
            <a:r>
              <a:rPr lang="en-US" sz="2000" dirty="0" smtClean="0"/>
              <a:t>Hemstreet BA. In </a:t>
            </a:r>
            <a:r>
              <a:rPr lang="en-US" sz="2000" i="1" dirty="0" smtClean="0"/>
              <a:t>Pharmacotherapy</a:t>
            </a:r>
            <a:r>
              <a:rPr lang="en-US" sz="2000" dirty="0" smtClean="0"/>
              <a:t>, 8</a:t>
            </a:r>
            <a:r>
              <a:rPr lang="en-US" sz="2000" baseline="30000" dirty="0" smtClean="0"/>
              <a:t>th</a:t>
            </a:r>
            <a:r>
              <a:rPr lang="en-US" sz="2000" dirty="0" smtClean="0"/>
              <a:t> edition, 2011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 algn="r">
              <a:buNone/>
            </a:pPr>
            <a:r>
              <a:rPr lang="en-US" sz="1600" dirty="0" smtClean="0"/>
              <a:t>. </a:t>
            </a:r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 descr="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447800"/>
            <a:ext cx="4724400" cy="487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1AF46-8C22-4CCB-861D-66F6E6FF435F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153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IBD Complications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Ulcerative Colitis: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Toxic megacolon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cs typeface="Arial" charset="0"/>
              </a:rPr>
              <a:t>An acute dilatation of the colon due to loss of muscle tone, with associated systemic toxicity and shock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cs typeface="Arial" charset="0"/>
              </a:rPr>
              <a:t>Associated symptoms: fever, tachycardia, distended abdomen, leukocytosis, abdominal tenderness, hypotension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  <a:cs typeface="Arial" charset="0"/>
              </a:rPr>
              <a:t>Complications include perforation and hemorrhage</a:t>
            </a:r>
            <a:endParaRPr lang="en-US" dirty="0" smtClean="0">
              <a:solidFill>
                <a:schemeClr val="tx2"/>
              </a:solidFill>
            </a:endParaRPr>
          </a:p>
          <a:p>
            <a:pPr lvl="2"/>
            <a:r>
              <a:rPr lang="en-US" dirty="0" smtClean="0">
                <a:solidFill>
                  <a:schemeClr val="tx2"/>
                </a:solidFill>
              </a:rPr>
              <a:t>Occurs in 7.9% of UC patients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</a:rPr>
              <a:t>Death rate up to 50%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r">
              <a:buNone/>
            </a:pPr>
            <a:endParaRPr lang="en-US" sz="2100" dirty="0" smtClean="0"/>
          </a:p>
          <a:p>
            <a:pPr marL="0" indent="0" algn="r">
              <a:buNone/>
            </a:pPr>
            <a:r>
              <a:rPr lang="en-US" sz="2100" dirty="0" smtClean="0"/>
              <a:t>http://www.umm.edu/patiented/articles/toxic_megacolon_000215.htm</a:t>
            </a:r>
            <a:endParaRPr lang="en-US" sz="21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76400"/>
            <a:ext cx="3905250" cy="3295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AC9E0-00BB-4CBA-A49E-AFE8ACE76E8B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98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tx2"/>
                </a:solidFill>
              </a:rPr>
              <a:t>Describe the difference in disease distribution and pathophysiological findings between Crohn’s disease and ulcerative colitis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tx2"/>
                </a:solidFill>
              </a:rPr>
              <a:t>Characterize major complications and their management in IBD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tx2"/>
                </a:solidFill>
              </a:rPr>
              <a:t>Recommend pharmacological therapy for the acute management and maintenance stage of IBD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tx2"/>
                </a:solidFill>
              </a:rPr>
              <a:t>Design an appropriate monitoring plan with regard to efficacy and toxicity of agents used to treat IBD 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ADD39-FCD0-4C0C-94D6-2DA3CEDBC4FD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38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IBD Complications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Crohn’s Disease: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Obstruction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Fissures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Fistulas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Malabsorption leading to nutritional deficiencies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</a:rPr>
              <a:t>Weight loss 40-80%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</a:rPr>
              <a:t>Fe+ deficiency anemia               25-50%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</a:rPr>
              <a:t>B12 deficiency 20-37%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</a:rPr>
              <a:t>Osteomalacia 36%</a:t>
            </a:r>
          </a:p>
          <a:p>
            <a:pPr lvl="2"/>
            <a:r>
              <a:rPr lang="en-US" dirty="0" smtClean="0">
                <a:solidFill>
                  <a:schemeClr val="tx2"/>
                </a:solidFill>
              </a:rPr>
              <a:t>Hypoalbuminemia 25-76%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 algn="r">
              <a:buNone/>
            </a:pPr>
            <a:r>
              <a:rPr lang="en-US" sz="1900" dirty="0" smtClean="0"/>
              <a:t>http://www.webmd.com/digestive-disorders/anal-fissure-and-fistula</a:t>
            </a:r>
            <a:endParaRPr lang="en-US" sz="19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799" y="2133600"/>
            <a:ext cx="3954037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039D4-31C2-467D-A257-4ED3F4965FC0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817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IBD Complications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Colon cancer risk: UC &gt;&gt; CD</a:t>
            </a:r>
            <a:r>
              <a:rPr lang="en-US" dirty="0" smtClean="0">
                <a:solidFill>
                  <a:srgbClr val="FFFF00"/>
                </a:solidFill>
              </a:rPr>
              <a:t>:</a:t>
            </a:r>
          </a:p>
          <a:p>
            <a:pPr lvl="1"/>
            <a:r>
              <a:rPr lang="en-US" dirty="0" smtClean="0"/>
              <a:t>Risk of colonic carcinoma is greatly increased in patients with UC </a:t>
            </a:r>
          </a:p>
          <a:p>
            <a:pPr lvl="2"/>
            <a:r>
              <a:rPr lang="en-US" dirty="0" smtClean="0"/>
              <a:t>Risk is related to the extent of intestinal involvement and duration of disease</a:t>
            </a:r>
          </a:p>
          <a:p>
            <a:pPr lvl="2"/>
            <a:r>
              <a:rPr lang="en-US" dirty="0" smtClean="0"/>
              <a:t>Risk begins to increase ~10 years after initial diagnosis</a:t>
            </a:r>
          </a:p>
          <a:p>
            <a:pPr lvl="2"/>
            <a:r>
              <a:rPr lang="en-US" dirty="0" smtClean="0"/>
              <a:t>Absolute risk = 30% @ 35 years after diagnosis</a:t>
            </a:r>
          </a:p>
          <a:p>
            <a:pPr lvl="1"/>
            <a:r>
              <a:rPr lang="en-US" dirty="0" smtClean="0"/>
              <a:t>Cancers are usually multiple, broadly-infiltrating, and occur at a younger age</a:t>
            </a:r>
          </a:p>
          <a:p>
            <a:pPr lvl="1"/>
            <a:r>
              <a:rPr lang="en-US" dirty="0" smtClean="0"/>
              <a:t>Colonoscopy q 6-12 months to detect early areas of dysplasia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4F05C-07D5-442A-832C-9D5C9A7414F3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578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IBD: Complications Outside GIT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Liver disease</a:t>
            </a:r>
          </a:p>
          <a:p>
            <a:pPr lvl="1"/>
            <a:r>
              <a:rPr lang="en-US" dirty="0" smtClean="0"/>
              <a:t>Primary sclerosing cholangitis, cholangiocarcinoma</a:t>
            </a:r>
          </a:p>
          <a:p>
            <a:pPr lvl="1"/>
            <a:r>
              <a:rPr lang="en-US" dirty="0" smtClean="0"/>
              <a:t>Fatty liver, hepatitis, cirrhosis </a:t>
            </a:r>
          </a:p>
          <a:p>
            <a:r>
              <a:rPr lang="en-US" dirty="0" smtClean="0"/>
              <a:t>Ocular inflammation</a:t>
            </a:r>
          </a:p>
          <a:p>
            <a:pPr lvl="1"/>
            <a:r>
              <a:rPr lang="en-US" dirty="0" smtClean="0"/>
              <a:t>Iritis, scleritis, uveitis</a:t>
            </a:r>
          </a:p>
          <a:p>
            <a:r>
              <a:rPr lang="en-US" dirty="0" smtClean="0"/>
              <a:t>Dermatologic</a:t>
            </a:r>
          </a:p>
          <a:p>
            <a:pPr lvl="1"/>
            <a:r>
              <a:rPr lang="en-US" dirty="0" smtClean="0"/>
              <a:t>Erythema nodosum and pyoderma gangrenosum</a:t>
            </a:r>
          </a:p>
          <a:p>
            <a:r>
              <a:rPr lang="en-US" dirty="0" smtClean="0"/>
              <a:t>Joint complications</a:t>
            </a:r>
          </a:p>
          <a:p>
            <a:pPr lvl="1"/>
            <a:r>
              <a:rPr lang="en-US" dirty="0" smtClean="0"/>
              <a:t>Arthritis, ankylosing spondylitis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362FBA-8127-4B77-88A0-8FA1FE18F538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440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IBD Extraintestinal Complications</a:t>
            </a:r>
            <a:br>
              <a:rPr lang="en-US" dirty="0" smtClean="0"/>
            </a:br>
            <a:r>
              <a:rPr lang="en-US" sz="2200" dirty="0" smtClean="0"/>
              <a:t>Wall GC. In </a:t>
            </a:r>
            <a:r>
              <a:rPr lang="en-US" sz="2200" i="1" dirty="0" smtClean="0"/>
              <a:t>Applied Therapeutics</a:t>
            </a:r>
            <a:r>
              <a:rPr lang="en-US" sz="2200" dirty="0" smtClean="0"/>
              <a:t>, 10</a:t>
            </a:r>
            <a:r>
              <a:rPr lang="en-US" sz="2200" baseline="30000" dirty="0" smtClean="0"/>
              <a:t>th</a:t>
            </a:r>
            <a:r>
              <a:rPr lang="en-US" sz="2200" dirty="0" smtClean="0"/>
              <a:t> edition, 2013.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73A91-CD27-4FE7-A8CF-8A2F8EF940C0}" type="datetime1">
              <a:rPr lang="en-US" smtClean="0"/>
              <a:pPr/>
              <a:t>2/12/14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371600"/>
            <a:ext cx="4846831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9003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JM is a 25 yo c/o of watery diarrhea, moderate abd pain </a:t>
            </a:r>
          </a:p>
          <a:p>
            <a:r>
              <a:rPr lang="en-US" dirty="0" smtClean="0"/>
              <a:t>5-10 stools/day , with ↑ frequency and urgency “to go”</a:t>
            </a:r>
          </a:p>
          <a:p>
            <a:r>
              <a:rPr lang="en-US" dirty="0" smtClean="0"/>
              <a:t>From 3 days ago,  notices bright red blood in her stool </a:t>
            </a:r>
          </a:p>
          <a:p>
            <a:r>
              <a:rPr lang="en-US" dirty="0" smtClean="0"/>
              <a:t>She also has swelling, warmth, tenderness of her left knee</a:t>
            </a:r>
          </a:p>
          <a:p>
            <a:r>
              <a:rPr lang="de-DE" dirty="0" smtClean="0"/>
              <a:t>VS: T 99.5  BP 112/82  HR 100	  RR 14</a:t>
            </a:r>
          </a:p>
          <a:p>
            <a:r>
              <a:rPr lang="en-US" dirty="0" smtClean="0"/>
              <a:t>Labs: </a:t>
            </a:r>
            <a:r>
              <a:rPr lang="pt-BR" dirty="0" smtClean="0"/>
              <a:t>H/H: 8.5/32   WBC: 15,000	  ESR: 70</a:t>
            </a:r>
          </a:p>
          <a:p>
            <a:r>
              <a:rPr lang="en-US" dirty="0" smtClean="0"/>
              <a:t>Colonoscopy: </a:t>
            </a:r>
          </a:p>
          <a:p>
            <a:pPr lvl="1"/>
            <a:r>
              <a:rPr lang="en-US" dirty="0" smtClean="0"/>
              <a:t>Continuous ulcerations</a:t>
            </a:r>
          </a:p>
          <a:p>
            <a:pPr lvl="1"/>
            <a:r>
              <a:rPr lang="en-US" dirty="0" smtClean="0"/>
              <a:t>Erythema extending from anus through colon</a:t>
            </a:r>
          </a:p>
          <a:p>
            <a:pPr lvl="1"/>
            <a:r>
              <a:rPr lang="en-US" dirty="0" smtClean="0"/>
              <a:t>No evidence of fissure or fistula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73A91-CD27-4FE7-A8CF-8A2F8EF940C0}" type="datetime1">
              <a:rPr lang="en-US" smtClean="0"/>
              <a:pPr/>
              <a:t>2/12/14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Answers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Cause of diarrheal disease?</a:t>
            </a:r>
          </a:p>
          <a:p>
            <a:r>
              <a:rPr lang="en-US" dirty="0" smtClean="0"/>
              <a:t>Classify disease?</a:t>
            </a:r>
          </a:p>
          <a:p>
            <a:r>
              <a:rPr lang="en-US" dirty="0" smtClean="0"/>
              <a:t>Treatment recommendations?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73A91-CD27-4FE7-A8CF-8A2F8EF940C0}" type="datetime1">
              <a:rPr lang="en-US" smtClean="0"/>
              <a:pPr/>
              <a:t>2/12/14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Management/Treatment of IBD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232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IBD Therapeutic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disease symptoms (induction and maintenance of  remission)</a:t>
            </a:r>
          </a:p>
          <a:p>
            <a:r>
              <a:rPr lang="en-US" dirty="0" smtClean="0"/>
              <a:t>Maintain adequate nutritional status</a:t>
            </a:r>
          </a:p>
          <a:p>
            <a:r>
              <a:rPr lang="en-US" dirty="0" smtClean="0"/>
              <a:t>Improve quality of life</a:t>
            </a:r>
          </a:p>
          <a:p>
            <a:r>
              <a:rPr lang="en-US" dirty="0" smtClean="0"/>
              <a:t>Relieve intestinal inflammation, dysfunction, and the development of cancer</a:t>
            </a:r>
          </a:p>
          <a:p>
            <a:r>
              <a:rPr lang="en-US" dirty="0" smtClean="0"/>
              <a:t>Reduce the need for surgery &amp;/or chronic corticosteroid use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3A0F4-E405-407D-BB5C-070F7D1AD717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709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How Do I Choose?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8229600" cy="4876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3000" dirty="0" smtClean="0"/>
              <a:t>Disease State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sz="2600" dirty="0" smtClean="0"/>
              <a:t>Ulcerative colitis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sz="2600" dirty="0" smtClean="0"/>
              <a:t>Crohn’s disease</a:t>
            </a:r>
          </a:p>
          <a:p>
            <a:pPr eaLnBrk="1" hangingPunct="1">
              <a:lnSpc>
                <a:spcPct val="90000"/>
              </a:lnSpc>
            </a:pPr>
            <a:r>
              <a:rPr lang="en-US" sz="3000" dirty="0" smtClean="0"/>
              <a:t>Disease Location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sz="2600" dirty="0" smtClean="0"/>
              <a:t>Rectum, colon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sz="2600" dirty="0" smtClean="0"/>
              <a:t>Small intestine</a:t>
            </a:r>
          </a:p>
          <a:p>
            <a:pPr lvl="1"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sz="2600" dirty="0" smtClean="0"/>
              <a:t>Extraintestinal manifestations</a:t>
            </a:r>
          </a:p>
          <a:p>
            <a:pPr eaLnBrk="1" hangingPunct="1">
              <a:lnSpc>
                <a:spcPct val="90000"/>
              </a:lnSpc>
            </a:pPr>
            <a:r>
              <a:rPr lang="en-US" sz="3000" dirty="0" smtClean="0"/>
              <a:t>Disease Severity</a:t>
            </a:r>
          </a:p>
          <a:p>
            <a:pPr lvl="1" eaLnBrk="1" hangingPunct="1">
              <a:spcBef>
                <a:spcPct val="0"/>
              </a:spcBef>
            </a:pPr>
            <a:r>
              <a:rPr lang="en-US" sz="2600" dirty="0" smtClean="0"/>
              <a:t>Mild</a:t>
            </a:r>
          </a:p>
          <a:p>
            <a:pPr lvl="1" eaLnBrk="1" hangingPunct="1">
              <a:spcBef>
                <a:spcPct val="0"/>
              </a:spcBef>
            </a:pPr>
            <a:r>
              <a:rPr lang="en-US" sz="2600" dirty="0" smtClean="0"/>
              <a:t>Moderate</a:t>
            </a:r>
          </a:p>
          <a:p>
            <a:pPr lvl="1" eaLnBrk="1" hangingPunct="1">
              <a:spcBef>
                <a:spcPct val="0"/>
              </a:spcBef>
            </a:pPr>
            <a:r>
              <a:rPr lang="en-US" sz="2600" dirty="0" smtClean="0"/>
              <a:t>Severe</a:t>
            </a:r>
          </a:p>
        </p:txBody>
      </p:sp>
      <p:sp>
        <p:nvSpPr>
          <p:cNvPr id="6" name="Left Arrow Callout 5"/>
          <p:cNvSpPr/>
          <p:nvPr/>
        </p:nvSpPr>
        <p:spPr>
          <a:xfrm>
            <a:off x="5334000" y="1447800"/>
            <a:ext cx="3200400" cy="114300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3347"/>
            </a:avLst>
          </a:prstGeom>
          <a:solidFill>
            <a:srgbClr val="FFFF00"/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 smtClean="0">
                <a:solidFill>
                  <a:srgbClr val="C00000"/>
                </a:solidFill>
              </a:rPr>
              <a:t>Categorizes severity </a:t>
            </a:r>
            <a:r>
              <a:rPr lang="en-US" sz="2200" dirty="0">
                <a:solidFill>
                  <a:srgbClr val="C00000"/>
                </a:solidFill>
              </a:rPr>
              <a:t>&amp; complications</a:t>
            </a:r>
          </a:p>
        </p:txBody>
      </p:sp>
      <p:sp>
        <p:nvSpPr>
          <p:cNvPr id="7" name="Left Arrow Callout 6"/>
          <p:cNvSpPr/>
          <p:nvPr/>
        </p:nvSpPr>
        <p:spPr>
          <a:xfrm>
            <a:off x="5334000" y="3048000"/>
            <a:ext cx="3200400" cy="114300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3347"/>
            </a:avLst>
          </a:prstGeom>
          <a:solidFill>
            <a:srgbClr val="FFFF00"/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 smtClean="0">
                <a:solidFill>
                  <a:srgbClr val="C00000"/>
                </a:solidFill>
              </a:rPr>
              <a:t>Defines useful  </a:t>
            </a:r>
            <a:r>
              <a:rPr lang="en-US" sz="2200" dirty="0">
                <a:solidFill>
                  <a:srgbClr val="C00000"/>
                </a:solidFill>
              </a:rPr>
              <a:t>medications </a:t>
            </a:r>
          </a:p>
        </p:txBody>
      </p:sp>
      <p:sp>
        <p:nvSpPr>
          <p:cNvPr id="8" name="Left Arrow Callout 7"/>
          <p:cNvSpPr/>
          <p:nvPr/>
        </p:nvSpPr>
        <p:spPr>
          <a:xfrm>
            <a:off x="5410200" y="4648200"/>
            <a:ext cx="3124200" cy="1143000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83347"/>
            </a:avLst>
          </a:prstGeom>
          <a:solidFill>
            <a:srgbClr val="FFFF00"/>
          </a:solidFill>
          <a:ln w="12700" cmpd="sng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342900" indent="-342900"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200" dirty="0" smtClean="0">
                <a:solidFill>
                  <a:srgbClr val="C00000"/>
                </a:solidFill>
              </a:rPr>
              <a:t>Dictates treatment aggressiveness 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D6D5B-7E12-416B-8FA5-B147C748A2D3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771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IBD Drug Categories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Aminosalicylates</a:t>
            </a:r>
          </a:p>
          <a:p>
            <a:r>
              <a:rPr lang="en-US" dirty="0" smtClean="0"/>
              <a:t>Corticosteroids</a:t>
            </a:r>
          </a:p>
          <a:p>
            <a:r>
              <a:rPr lang="en-US" dirty="0" smtClean="0"/>
              <a:t>Immunosuppressants</a:t>
            </a:r>
          </a:p>
          <a:p>
            <a:r>
              <a:rPr lang="en-US" dirty="0" smtClean="0"/>
              <a:t>Antimicrobials</a:t>
            </a:r>
          </a:p>
          <a:p>
            <a:r>
              <a:rPr lang="en-US" dirty="0" smtClean="0"/>
              <a:t>Anti-TNF</a:t>
            </a:r>
            <a:r>
              <a:rPr lang="el-GR" dirty="0" smtClean="0">
                <a:latin typeface="Arial" charset="0"/>
                <a:cs typeface="Arial" charset="0"/>
              </a:rPr>
              <a:t>α</a:t>
            </a:r>
            <a:r>
              <a:rPr lang="en-US" dirty="0" smtClean="0"/>
              <a:t> agents</a:t>
            </a:r>
          </a:p>
          <a:p>
            <a:r>
              <a:rPr lang="en-US" dirty="0" smtClean="0"/>
              <a:t>Adjunctives:</a:t>
            </a:r>
          </a:p>
          <a:p>
            <a:pPr lvl="1"/>
            <a:r>
              <a:rPr lang="en-US" dirty="0" smtClean="0"/>
              <a:t>Loperamide (Imodium®): use with care; ↑ risk of TM</a:t>
            </a:r>
          </a:p>
          <a:p>
            <a:pPr lvl="1"/>
            <a:r>
              <a:rPr lang="en-US" dirty="0" smtClean="0"/>
              <a:t>Antispasmodics	</a:t>
            </a:r>
          </a:p>
          <a:p>
            <a:pPr lvl="2"/>
            <a:r>
              <a:rPr lang="en-US" dirty="0" smtClean="0"/>
              <a:t>Dicyclomine (Bentyl®), propantheline, hyoscyamine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FE5E7-5041-4639-8A0B-2F2AF17DE79D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924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Inflammatory Bowel Disease (IBD)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Two major entities:</a:t>
            </a:r>
          </a:p>
          <a:p>
            <a:pPr lvl="1"/>
            <a:r>
              <a:rPr lang="en-US" dirty="0" smtClean="0"/>
              <a:t>Ulcerative </a:t>
            </a:r>
            <a:r>
              <a:rPr lang="en-US" b="1" u="sng" dirty="0" smtClean="0"/>
              <a:t>col</a:t>
            </a:r>
            <a:r>
              <a:rPr lang="en-US" dirty="0" smtClean="0"/>
              <a:t>itis</a:t>
            </a:r>
          </a:p>
          <a:p>
            <a:pPr lvl="2"/>
            <a:r>
              <a:rPr lang="en-US" dirty="0" smtClean="0"/>
              <a:t>Mucosal/submucosal inflammation</a:t>
            </a:r>
          </a:p>
          <a:p>
            <a:pPr lvl="2"/>
            <a:r>
              <a:rPr lang="en-US" dirty="0" smtClean="0"/>
              <a:t>Confined to rectum and colon</a:t>
            </a:r>
          </a:p>
          <a:p>
            <a:pPr lvl="2"/>
            <a:r>
              <a:rPr lang="en-US" b="1" u="sng" dirty="0" smtClean="0">
                <a:solidFill>
                  <a:srgbClr val="FF0000"/>
                </a:solidFill>
              </a:rPr>
              <a:t>Co</a:t>
            </a:r>
            <a:r>
              <a:rPr lang="en-US" dirty="0" smtClean="0">
                <a:solidFill>
                  <a:srgbClr val="FF0000"/>
                </a:solidFill>
              </a:rPr>
              <a:t>ntinuous</a:t>
            </a:r>
            <a:r>
              <a:rPr lang="en-US" dirty="0" smtClean="0"/>
              <a:t> </a:t>
            </a:r>
            <a:r>
              <a:rPr lang="en-US" b="1" u="sng" dirty="0" smtClean="0"/>
              <a:t>l</a:t>
            </a:r>
            <a:r>
              <a:rPr lang="en-US" dirty="0" smtClean="0"/>
              <a:t>esions</a:t>
            </a:r>
          </a:p>
          <a:p>
            <a:pPr lvl="1"/>
            <a:r>
              <a:rPr lang="en-US" dirty="0" smtClean="0"/>
              <a:t>Crohn’</a:t>
            </a:r>
            <a:r>
              <a:rPr lang="en-US" b="1" u="sng" dirty="0" smtClean="0"/>
              <a:t>s</a:t>
            </a:r>
            <a:r>
              <a:rPr lang="en-US" u="sng" dirty="0" smtClean="0"/>
              <a:t> </a:t>
            </a:r>
            <a:r>
              <a:rPr lang="en-US" b="1" u="sng" dirty="0" smtClean="0"/>
              <a:t>D</a:t>
            </a:r>
            <a:r>
              <a:rPr lang="en-US" dirty="0" smtClean="0"/>
              <a:t>isease</a:t>
            </a:r>
          </a:p>
          <a:p>
            <a:pPr lvl="2"/>
            <a:r>
              <a:rPr lang="en-US" dirty="0" smtClean="0"/>
              <a:t>Transmural inflammation</a:t>
            </a:r>
          </a:p>
          <a:p>
            <a:pPr lvl="2"/>
            <a:r>
              <a:rPr lang="en-US" dirty="0" smtClean="0"/>
              <a:t>Any part of GIT</a:t>
            </a:r>
          </a:p>
          <a:p>
            <a:pPr lvl="2"/>
            <a:r>
              <a:rPr lang="en-US" dirty="0" smtClean="0"/>
              <a:t>Can see fistulas, perforations, strictures</a:t>
            </a:r>
          </a:p>
          <a:p>
            <a:pPr lvl="2"/>
            <a:r>
              <a:rPr lang="en-US" dirty="0" smtClean="0"/>
              <a:t>“</a:t>
            </a:r>
            <a:r>
              <a:rPr lang="en-US" b="1" u="sng" dirty="0" smtClean="0">
                <a:solidFill>
                  <a:srgbClr val="FF0000"/>
                </a:solidFill>
              </a:rPr>
              <a:t>S</a:t>
            </a:r>
            <a:r>
              <a:rPr lang="en-US" dirty="0" smtClean="0">
                <a:solidFill>
                  <a:srgbClr val="FF0000"/>
                </a:solidFill>
              </a:rPr>
              <a:t>kipping</a:t>
            </a:r>
            <a:r>
              <a:rPr lang="en-US" dirty="0" smtClean="0"/>
              <a:t>”, </a:t>
            </a:r>
            <a:r>
              <a:rPr lang="en-US" b="1" u="sng" dirty="0" smtClean="0"/>
              <a:t>d</a:t>
            </a:r>
            <a:r>
              <a:rPr lang="en-US" dirty="0" smtClean="0"/>
              <a:t>iscontinuous  lesions</a:t>
            </a:r>
          </a:p>
          <a:p>
            <a:pPr marL="914400" lvl="2" indent="0" algn="r">
              <a:buNone/>
            </a:pPr>
            <a:endParaRPr lang="en-US" sz="1600" dirty="0" smtClean="0"/>
          </a:p>
          <a:p>
            <a:pPr marL="914400" lvl="2" indent="0" algn="r">
              <a:buNone/>
            </a:pPr>
            <a:r>
              <a:rPr lang="en-US" sz="1600" dirty="0" smtClean="0"/>
              <a:t>Hemstreet BA. In </a:t>
            </a:r>
            <a:r>
              <a:rPr lang="en-US" sz="1600" i="1" dirty="0" smtClean="0"/>
              <a:t>Pharmacotherapy</a:t>
            </a:r>
            <a:r>
              <a:rPr lang="en-US" sz="1600" dirty="0" smtClean="0"/>
              <a:t>, 8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 edition, 2011. </a:t>
            </a:r>
          </a:p>
          <a:p>
            <a:pPr lvl="2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C9BC3-9B49-4B52-932B-8F637B624C45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526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CD Treatment Algorithm</a:t>
            </a:r>
            <a:br>
              <a:rPr lang="en-US" dirty="0" smtClean="0"/>
            </a:br>
            <a:r>
              <a:rPr lang="en-US" sz="2200" dirty="0" smtClean="0"/>
              <a:t>Hemstreet BA. In </a:t>
            </a:r>
            <a:r>
              <a:rPr lang="en-US" sz="2200" i="1" dirty="0" smtClean="0"/>
              <a:t>Pharmacotherapy</a:t>
            </a:r>
            <a:r>
              <a:rPr lang="en-US" sz="2200" dirty="0" smtClean="0"/>
              <a:t>, 8</a:t>
            </a:r>
            <a:r>
              <a:rPr lang="en-US" sz="2200" baseline="30000" dirty="0" smtClean="0"/>
              <a:t>th</a:t>
            </a:r>
            <a:r>
              <a:rPr lang="en-US" sz="2200" dirty="0" smtClean="0"/>
              <a:t> edition, 2011.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8" name="Content Placeholder 7" descr="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7360974" cy="4965819"/>
          </a:xfrm>
          <a:prstGeom prst="rect">
            <a:avLst/>
          </a:prstGeom>
          <a:noFill/>
          <a:ln w="9525" cmpd="sng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650-07B4-4BA1-93BD-716405612952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05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UC Treatment Algorithm</a:t>
            </a:r>
            <a:br>
              <a:rPr lang="en-US" dirty="0" smtClean="0"/>
            </a:br>
            <a:r>
              <a:rPr lang="en-US" sz="2200" dirty="0" smtClean="0"/>
              <a:t>Hemstreet BA. In </a:t>
            </a:r>
            <a:r>
              <a:rPr lang="en-US" sz="2200" i="1" dirty="0" smtClean="0"/>
              <a:t>Pharmacotherapy</a:t>
            </a:r>
            <a:r>
              <a:rPr lang="en-US" sz="2200" dirty="0" smtClean="0"/>
              <a:t>, 8</a:t>
            </a:r>
            <a:r>
              <a:rPr lang="en-US" sz="2200" baseline="30000" dirty="0" smtClean="0"/>
              <a:t>th</a:t>
            </a:r>
            <a:r>
              <a:rPr lang="en-US" sz="2200" dirty="0" smtClean="0"/>
              <a:t> edition, 2011.</a:t>
            </a:r>
            <a:r>
              <a:rPr lang="en-US" sz="3200" dirty="0" smtClean="0"/>
              <a:t/>
            </a:r>
            <a:br>
              <a:rPr lang="en-US" sz="3200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 algn="r">
              <a:buNone/>
            </a:pPr>
            <a:endParaRPr lang="en-US" sz="1600" dirty="0" smtClean="0"/>
          </a:p>
          <a:p>
            <a:pPr marL="0" indent="0" algn="r">
              <a:buNone/>
            </a:pPr>
            <a:endParaRPr lang="en-US" sz="1600" dirty="0" smtClean="0"/>
          </a:p>
          <a:p>
            <a:pPr marL="0" indent="0" algn="r">
              <a:buNone/>
            </a:pPr>
            <a:endParaRPr lang="en-US" sz="1600" dirty="0"/>
          </a:p>
          <a:p>
            <a:pPr marL="0" indent="0" algn="r">
              <a:buNone/>
            </a:pPr>
            <a:endParaRPr lang="en-US" sz="1600" dirty="0" smtClean="0"/>
          </a:p>
          <a:p>
            <a:pPr marL="0" indent="0" algn="r">
              <a:buNone/>
            </a:pPr>
            <a:endParaRPr lang="en-US" sz="1600" dirty="0" smtClean="0"/>
          </a:p>
          <a:p>
            <a:pPr marL="0" indent="0" algn="r">
              <a:buNone/>
            </a:pPr>
            <a:endParaRPr lang="en-US" sz="1600" dirty="0"/>
          </a:p>
          <a:p>
            <a:pPr marL="0" indent="0" algn="r">
              <a:buNone/>
            </a:pPr>
            <a:endParaRPr lang="en-US" sz="1600" dirty="0"/>
          </a:p>
          <a:p>
            <a:pPr marL="0" indent="0" algn="r">
              <a:buNone/>
            </a:pPr>
            <a:endParaRPr lang="en-US" sz="1600" dirty="0" smtClean="0"/>
          </a:p>
          <a:p>
            <a:pPr marL="0" indent="0" algn="r">
              <a:buNone/>
            </a:pPr>
            <a:endParaRPr lang="en-US" sz="16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8" name="Content Placeholder 8" descr="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47800"/>
            <a:ext cx="4341915" cy="4953000"/>
          </a:xfrm>
          <a:prstGeom prst="rect">
            <a:avLst/>
          </a:prstGeom>
          <a:noFill/>
          <a:ln w="9525" cmpd="sng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DAFF-5601-499D-B67E-31F47EC5C99B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295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7ED75-1556-49C4-9AD7-78F4E3DA223F}" type="datetime1">
              <a:rPr lang="en-US" smtClean="0"/>
              <a:pPr/>
              <a:t>2/12/14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608383-9BA4-4BB4-AAFA-B0036AF9F413}" type="slidenum">
              <a:rPr lang="en-US"/>
              <a:pPr/>
              <a:t>32</a:t>
            </a:fld>
            <a:endParaRPr lang="en-US" dirty="0"/>
          </a:p>
        </p:txBody>
      </p:sp>
      <p:sp>
        <p:nvSpPr>
          <p:cNvPr id="430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Aminosalicylates</a:t>
            </a:r>
          </a:p>
        </p:txBody>
      </p:sp>
      <p:sp>
        <p:nvSpPr>
          <p:cNvPr id="430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dirty="0"/>
              <a:t>Most common agents used in IBD</a:t>
            </a:r>
          </a:p>
          <a:p>
            <a:pPr lvl="1"/>
            <a:r>
              <a:rPr lang="en-US" sz="2400" dirty="0"/>
              <a:t>Considered first-line in both UC and CD</a:t>
            </a:r>
          </a:p>
          <a:p>
            <a:r>
              <a:rPr lang="en-US" sz="2800" dirty="0"/>
              <a:t>Goal: deliver 5-aminosalicylate (5-ASA) to areas of </a:t>
            </a:r>
            <a:r>
              <a:rPr lang="en-US" sz="2800" dirty="0" smtClean="0"/>
              <a:t>inflammation</a:t>
            </a:r>
          </a:p>
          <a:p>
            <a:pPr lvl="1"/>
            <a:r>
              <a:rPr lang="en-US" sz="2400" dirty="0" smtClean="0"/>
              <a:t>All products are cleaved into products that provide anti-inflammatory activity in the colon and/or rectum</a:t>
            </a:r>
          </a:p>
          <a:p>
            <a:pPr lvl="1"/>
            <a:r>
              <a:rPr lang="en-US" sz="2400" dirty="0" smtClean="0"/>
              <a:t>Split products include 5-ASA</a:t>
            </a:r>
          </a:p>
          <a:p>
            <a:pPr lvl="1"/>
            <a:r>
              <a:rPr lang="en-US" sz="2400" dirty="0" smtClean="0"/>
              <a:t>Effects primarily topical</a:t>
            </a:r>
          </a:p>
          <a:p>
            <a:r>
              <a:rPr lang="en-US" sz="2800" dirty="0" smtClean="0"/>
              <a:t>Agents available as oral or rectal</a:t>
            </a:r>
          </a:p>
          <a:p>
            <a:pPr lvl="1"/>
            <a:r>
              <a:rPr lang="en-US" sz="2400" dirty="0" smtClean="0"/>
              <a:t> Rectal forms: enema/suppository/foam </a:t>
            </a:r>
            <a:endParaRPr lang="en-US" sz="2400" dirty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72557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Aminosalicylates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3200" dirty="0" smtClean="0"/>
              <a:t>Agents:</a:t>
            </a:r>
          </a:p>
          <a:p>
            <a:pPr marL="742950" lvl="2" indent="-342900"/>
            <a:r>
              <a:rPr lang="en-US" sz="2800" dirty="0" smtClean="0"/>
              <a:t>Sulfasalazine, mesalamine, balsalazide, olsalazine</a:t>
            </a:r>
          </a:p>
          <a:p>
            <a:pPr>
              <a:defRPr/>
            </a:pPr>
            <a:r>
              <a:rPr lang="en-US" dirty="0" smtClean="0"/>
              <a:t>Most </a:t>
            </a:r>
            <a:r>
              <a:rPr lang="en-US" dirty="0"/>
              <a:t>tolerability issues and side effects are derived from the sulfapyridine </a:t>
            </a:r>
            <a:r>
              <a:rPr lang="en-US" dirty="0" smtClean="0"/>
              <a:t>component of sulfasalazine</a:t>
            </a:r>
          </a:p>
          <a:p>
            <a:pPr lvl="1">
              <a:defRPr/>
            </a:pPr>
            <a:r>
              <a:rPr lang="en-US" dirty="0" smtClean="0"/>
              <a:t>Various </a:t>
            </a:r>
            <a:r>
              <a:rPr lang="en-US" dirty="0"/>
              <a:t>compounds of 5-ASA have been designed with equal efficacy and less side </a:t>
            </a:r>
            <a:r>
              <a:rPr lang="en-US" dirty="0" smtClean="0"/>
              <a:t>effects</a:t>
            </a:r>
            <a:endParaRPr lang="en-US" dirty="0"/>
          </a:p>
          <a:p>
            <a:pPr lvl="1">
              <a:defRPr/>
            </a:pPr>
            <a:r>
              <a:rPr lang="en-US" dirty="0"/>
              <a:t>The majority of these compounds utilize delayed-release technology</a:t>
            </a:r>
          </a:p>
          <a:p>
            <a:pPr marL="342900" lvl="1" indent="-342900">
              <a:buFont typeface="Arial" pitchFamily="34" charset="0"/>
              <a:buChar char="•"/>
            </a:pPr>
            <a:endParaRPr lang="en-US" sz="3200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79E2D-9747-4CF9-B5D4-A5CA13CB6A72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58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Aminosalicylates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Mechanism of action:</a:t>
            </a:r>
          </a:p>
          <a:p>
            <a:pPr lvl="1"/>
            <a:r>
              <a:rPr lang="en-US" dirty="0" smtClean="0"/>
              <a:t>Anti-inflammatory action; block cyclooxygenase and lipooxygenase enzymes </a:t>
            </a:r>
          </a:p>
          <a:p>
            <a:pPr lvl="2"/>
            <a:r>
              <a:rPr lang="en-US" dirty="0" smtClean="0"/>
              <a:t>Prevents the formation of pro-inflammatory prostaglandins and leukotrienes</a:t>
            </a:r>
          </a:p>
          <a:p>
            <a:pPr lvl="1"/>
            <a:r>
              <a:rPr lang="en-US" dirty="0" smtClean="0"/>
              <a:t>Free radical scavenging</a:t>
            </a:r>
          </a:p>
          <a:p>
            <a:pPr lvl="1"/>
            <a:r>
              <a:rPr lang="en-US" dirty="0" smtClean="0"/>
              <a:t>Immunosuppressive activity</a:t>
            </a:r>
          </a:p>
          <a:p>
            <a:pPr lvl="2"/>
            <a:r>
              <a:rPr lang="en-US" dirty="0" smtClean="0"/>
              <a:t>Inhibits T-cell proliferation, activation, and differentiation </a:t>
            </a:r>
          </a:p>
          <a:p>
            <a:pPr lvl="2"/>
            <a:r>
              <a:rPr lang="en-US" dirty="0" smtClean="0"/>
              <a:t>Also inhibit WBC adhesion and function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EF9B90-9D50-4431-8649-A6D29C45916E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017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Aminosalicylates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Side effects</a:t>
            </a:r>
          </a:p>
          <a:p>
            <a:pPr lvl="1"/>
            <a:r>
              <a:rPr lang="en-US" dirty="0" smtClean="0"/>
              <a:t>Common:  nausea, headache, fever, rash</a:t>
            </a:r>
          </a:p>
          <a:p>
            <a:pPr lvl="2"/>
            <a:r>
              <a:rPr lang="en-US" dirty="0" smtClean="0"/>
              <a:t>Diarrhea (particularly with olsalazine)</a:t>
            </a:r>
          </a:p>
          <a:p>
            <a:pPr lvl="1"/>
            <a:r>
              <a:rPr lang="en-US" dirty="0" smtClean="0"/>
              <a:t>Rare: agranulocytosis (sulfasalazine), male infertility (sulfasalazine), hypersensitivity, pancreatitis, pneumonitis, acute interstitial nephritis, hemolytic anemia</a:t>
            </a:r>
          </a:p>
          <a:p>
            <a:r>
              <a:rPr lang="en-US" dirty="0" smtClean="0"/>
              <a:t>Monitor with appropriate labs</a:t>
            </a:r>
          </a:p>
          <a:p>
            <a:pPr lvl="1"/>
            <a:r>
              <a:rPr lang="en-US" dirty="0" smtClean="0"/>
              <a:t>Hematologic, liver, kidney function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372E2-B570-46CE-9448-DF0AF30D1BC6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4368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Aminosalicylates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Mesalamine products</a:t>
            </a:r>
          </a:p>
          <a:p>
            <a:pPr lvl="1"/>
            <a:r>
              <a:rPr lang="en-US" dirty="0" smtClean="0"/>
              <a:t>Asacol® </a:t>
            </a:r>
          </a:p>
          <a:p>
            <a:pPr lvl="2"/>
            <a:r>
              <a:rPr lang="en-US" dirty="0" smtClean="0"/>
              <a:t>Formulated with a delayed-release acrylic resin which dissolves at a pH &gt; 6</a:t>
            </a:r>
          </a:p>
          <a:p>
            <a:pPr lvl="2"/>
            <a:r>
              <a:rPr lang="en-US" dirty="0" smtClean="0"/>
              <a:t>Released in distal small bowel and colon</a:t>
            </a:r>
          </a:p>
          <a:p>
            <a:pPr lvl="2"/>
            <a:r>
              <a:rPr lang="en-US" dirty="0" smtClean="0"/>
              <a:t>Used for colonic and rectal disease</a:t>
            </a:r>
          </a:p>
          <a:p>
            <a:pPr lvl="1"/>
            <a:r>
              <a:rPr lang="en-US" dirty="0" smtClean="0"/>
              <a:t>Pentasa®</a:t>
            </a:r>
          </a:p>
          <a:p>
            <a:pPr lvl="2"/>
            <a:r>
              <a:rPr lang="en-US" dirty="0" smtClean="0"/>
              <a:t>Encapsulated in ethylcellulose microgranules that allow the slow release of 5-ASA throughout the small bowel and colon</a:t>
            </a:r>
          </a:p>
          <a:p>
            <a:pPr lvl="2"/>
            <a:r>
              <a:rPr lang="en-US" dirty="0" smtClean="0"/>
              <a:t>Used for small intestine and colon disease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0A8D6-45C8-4F49-8CE3-877983C6E168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973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Aminosalicylates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3500" dirty="0" smtClean="0"/>
              <a:t>Mesalamine products</a:t>
            </a:r>
          </a:p>
          <a:p>
            <a:pPr lvl="1"/>
            <a:r>
              <a:rPr lang="en-US" sz="3000" dirty="0" smtClean="0"/>
              <a:t>Lialda®</a:t>
            </a:r>
          </a:p>
          <a:p>
            <a:pPr lvl="2"/>
            <a:r>
              <a:rPr lang="en-US" sz="2600" dirty="0" smtClean="0"/>
              <a:t>Multi-matrix (MMX) system of pH-dependent outer coat with polymeric matrix core</a:t>
            </a:r>
          </a:p>
          <a:p>
            <a:pPr lvl="2"/>
            <a:r>
              <a:rPr lang="en-US" sz="2600" dirty="0" smtClean="0"/>
              <a:t>Delayed release technology allows for once-daily dosing</a:t>
            </a:r>
          </a:p>
          <a:p>
            <a:pPr lvl="2"/>
            <a:r>
              <a:rPr lang="en-US" sz="2600" dirty="0" smtClean="0"/>
              <a:t>Used for colonic disease </a:t>
            </a:r>
          </a:p>
          <a:p>
            <a:pPr lvl="1"/>
            <a:r>
              <a:rPr lang="en-US" sz="3000" dirty="0" smtClean="0"/>
              <a:t>Apriso®</a:t>
            </a:r>
          </a:p>
          <a:p>
            <a:pPr lvl="2"/>
            <a:r>
              <a:rPr lang="en-US" sz="2600" dirty="0" smtClean="0"/>
              <a:t>pH-dependent, delayed release technology allows for once-daily dosing</a:t>
            </a:r>
          </a:p>
          <a:p>
            <a:pPr lvl="2"/>
            <a:r>
              <a:rPr lang="en-US" sz="2600" dirty="0" smtClean="0"/>
              <a:t>Drug released throughout colon</a:t>
            </a:r>
          </a:p>
          <a:p>
            <a:pPr lvl="2"/>
            <a:r>
              <a:rPr lang="en-US" sz="2600" dirty="0" smtClean="0"/>
              <a:t>Do not administer with antacids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B4BD5-4D3D-451F-A724-9CC76BFF69E2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521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Aminosalicylates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Olsalazine (Dipentum®)</a:t>
            </a:r>
          </a:p>
          <a:p>
            <a:pPr lvl="1"/>
            <a:r>
              <a:rPr lang="en-US" dirty="0" smtClean="0"/>
              <a:t>Two 5-ASA molecules joined together</a:t>
            </a:r>
          </a:p>
          <a:p>
            <a:pPr lvl="1"/>
            <a:r>
              <a:rPr lang="en-US" dirty="0" smtClean="0"/>
              <a:t>Released when colonic bacteria cleave bond</a:t>
            </a:r>
          </a:p>
          <a:p>
            <a:pPr lvl="1"/>
            <a:r>
              <a:rPr lang="en-US" dirty="0" smtClean="0"/>
              <a:t>Used for colonic disease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Balsalazide (Colazal®)</a:t>
            </a:r>
          </a:p>
          <a:p>
            <a:pPr lvl="1"/>
            <a:r>
              <a:rPr lang="en-US" dirty="0" smtClean="0"/>
              <a:t>One 5-ASA molecules linked to an unabsorbed carrier molecule</a:t>
            </a:r>
          </a:p>
          <a:p>
            <a:pPr lvl="1"/>
            <a:r>
              <a:rPr lang="en-US" dirty="0" smtClean="0"/>
              <a:t>Released when colonic bacteria cleave bond </a:t>
            </a:r>
          </a:p>
          <a:p>
            <a:pPr lvl="1"/>
            <a:r>
              <a:rPr lang="en-US" dirty="0" smtClean="0"/>
              <a:t>Used for colonic disease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F8CE6-10D8-49E3-9F6F-B083587EB890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838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Aminosalicylates: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Choose the best product to deliver 5-ASA to the affected area of the bowel</a:t>
            </a:r>
          </a:p>
          <a:p>
            <a:r>
              <a:rPr lang="en-US" dirty="0" smtClean="0"/>
              <a:t>Sulfasalazine: contains sulfapyridine,                         a sulfonamide antimicrobial</a:t>
            </a:r>
          </a:p>
          <a:p>
            <a:pPr lvl="1"/>
            <a:r>
              <a:rPr lang="en-US" dirty="0" smtClean="0"/>
              <a:t>Don’t use in sulfa allergy </a:t>
            </a:r>
          </a:p>
          <a:p>
            <a:r>
              <a:rPr lang="en-US" dirty="0" smtClean="0"/>
              <a:t>5-ASA products: not  in ASA allergy</a:t>
            </a:r>
          </a:p>
          <a:p>
            <a:r>
              <a:rPr lang="en-US" dirty="0" smtClean="0"/>
              <a:t>DR products: no crushing/opening of capsules</a:t>
            </a:r>
          </a:p>
          <a:p>
            <a:r>
              <a:rPr lang="en-US" dirty="0" smtClean="0"/>
              <a:t>Always check for compliance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6C1F2-4CAD-4800-89D5-B663CED6949F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358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Epidemiology</a:t>
            </a:r>
            <a:endParaRPr lang="en-US" dirty="0"/>
          </a:p>
        </p:txBody>
      </p:sp>
      <p:pic>
        <p:nvPicPr>
          <p:cNvPr id="6" name="table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990600" y="1600200"/>
            <a:ext cx="6992210" cy="4173005"/>
          </a:xfrm>
          <a:prstGeom prst="rect">
            <a:avLst/>
          </a:prstGeom>
        </p:spPr>
      </p:pic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49F74-CABD-4CBF-95BD-8FF95695B665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461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Aminosalicylates: Place In Therapy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UC: </a:t>
            </a:r>
          </a:p>
          <a:p>
            <a:pPr lvl="1"/>
            <a:r>
              <a:rPr lang="en-US" dirty="0" smtClean="0"/>
              <a:t>Effective at induction &amp; remission maintenance</a:t>
            </a:r>
          </a:p>
          <a:p>
            <a:pPr lvl="1"/>
            <a:r>
              <a:rPr lang="en-US" dirty="0" smtClean="0"/>
              <a:t>Topical formulations preferred in patients with proctitis or only distal colon involvement</a:t>
            </a:r>
          </a:p>
          <a:p>
            <a:pPr lvl="1"/>
            <a:r>
              <a:rPr lang="en-US" dirty="0" smtClean="0"/>
              <a:t>Topical/oral mesalamine most effective for distal (left-sided) UC</a:t>
            </a:r>
          </a:p>
          <a:p>
            <a:r>
              <a:rPr lang="en-US" dirty="0" smtClean="0"/>
              <a:t>CD:</a:t>
            </a:r>
          </a:p>
          <a:p>
            <a:pPr lvl="1"/>
            <a:r>
              <a:rPr lang="en-US" dirty="0" smtClean="0"/>
              <a:t>Effective in mild disease confined to colon or terminal ileum</a:t>
            </a:r>
          </a:p>
          <a:p>
            <a:pPr lvl="2"/>
            <a:r>
              <a:rPr lang="en-US" dirty="0" smtClean="0"/>
              <a:t>Data not as robust for moderate or severe disease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2EDF7-E4D3-486F-8111-A24AEA0BE871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886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73" name="Group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28208"/>
              </p:ext>
            </p:extLst>
          </p:nvPr>
        </p:nvGraphicFramePr>
        <p:xfrm>
          <a:off x="134938" y="130175"/>
          <a:ext cx="8859837" cy="6311902"/>
        </p:xfrm>
        <a:graphic>
          <a:graphicData uri="http://schemas.openxmlformats.org/drawingml/2006/table">
            <a:tbl>
              <a:tblPr/>
              <a:tblGrid>
                <a:gridCol w="1558925"/>
                <a:gridCol w="1438275"/>
                <a:gridCol w="2590800"/>
                <a:gridCol w="1863725"/>
                <a:gridCol w="1408112"/>
              </a:tblGrid>
              <a:tr h="448074">
                <a:tc gridSpan="5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Mesalamine Derivatives for the Treatment of IBD (DiPiro)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6401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Product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Tradename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Formulation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Daily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Dose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Site of Action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6401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Sulfasalazine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Azulfidine</a:t>
                      </a:r>
                      <a:r>
                        <a:rPr kumimoji="0" lang="en-US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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3000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Immediate release or EC tablets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4-6g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div BID to QID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Colon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F5"/>
                    </a:solidFill>
                  </a:tcPr>
                </a:tc>
              </a:tr>
              <a:tr h="6401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Mesalamine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(5-ASA)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Rowasa</a:t>
                      </a:r>
                      <a:r>
                        <a:rPr kumimoji="0" lang="en-US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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Enema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1-4g HS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Rectum, distal colon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5EA"/>
                    </a:solidFill>
                  </a:tcPr>
                </a:tc>
              </a:tr>
              <a:tr h="6401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Asacol</a:t>
                      </a:r>
                      <a:r>
                        <a:rPr kumimoji="0" lang="en-US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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Coated with delayed-release resin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2.4-4.8g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div TID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Distal ileum &amp; colon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F5"/>
                    </a:solidFill>
                  </a:tcPr>
                </a:tc>
              </a:tr>
              <a:tr h="6401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Pentasa</a:t>
                      </a:r>
                      <a:r>
                        <a:rPr kumimoji="0" lang="en-US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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Encapsulated timed-release microgranules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2-4g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div QID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Sm. bowel, colon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5EA"/>
                    </a:solidFill>
                  </a:tcPr>
                </a:tc>
              </a:tr>
              <a:tr h="6401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Lialda</a:t>
                      </a:r>
                      <a:r>
                        <a:rPr kumimoji="0" lang="en-US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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Delayed release, pH-dependent outer coat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1.2-4.8g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daily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Distal ileum &amp; Colon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F5"/>
                    </a:solidFill>
                  </a:tcPr>
                </a:tc>
              </a:tr>
              <a:tr h="6401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Apriso</a:t>
                      </a:r>
                      <a:r>
                        <a:rPr kumimoji="0" lang="en-US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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ER, pH dependent capsule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1.5g daily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Colon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5EA"/>
                    </a:solidFill>
                  </a:tcPr>
                </a:tc>
              </a:tr>
              <a:tr h="64010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Canasa</a:t>
                      </a:r>
                      <a:r>
                        <a:rPr kumimoji="0" lang="en-US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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Suppository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500-1000mg div BID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Rectum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5EA"/>
                    </a:solidFill>
                  </a:tcPr>
                </a:tc>
              </a:tr>
              <a:tr h="3714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Olsalazine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Dipentum </a:t>
                      </a:r>
                      <a:r>
                        <a:rPr kumimoji="0" lang="en-US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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Capsule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1.5-3g div BID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Colon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EBF5"/>
                    </a:solidFill>
                  </a:tcPr>
                </a:tc>
              </a:tr>
              <a:tr h="3714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Balsalazide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Colazal</a:t>
                      </a:r>
                      <a:r>
                        <a:rPr kumimoji="0" lang="en-US" sz="20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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Capsule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6.75g div TID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5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Colon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D5EA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4709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Corticosteroids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Oral Steroids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Prednisone, prednisolone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40-60 mg PO daily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Taper to prevent relapse </a:t>
            </a:r>
          </a:p>
          <a:p>
            <a:pPr lvl="3">
              <a:lnSpc>
                <a:spcPct val="90000"/>
              </a:lnSpc>
            </a:pPr>
            <a:r>
              <a:rPr lang="en-US" dirty="0" smtClean="0"/>
              <a:t>Taper to 5-10 mg/week til dose= 20 mg/day, then 2.5-5 mg/week</a:t>
            </a:r>
          </a:p>
          <a:p>
            <a:pPr lvl="1">
              <a:lnSpc>
                <a:spcPct val="90000"/>
              </a:lnSpc>
              <a:spcBef>
                <a:spcPct val="40000"/>
              </a:spcBef>
            </a:pPr>
            <a:r>
              <a:rPr lang="en-US" dirty="0" smtClean="0"/>
              <a:t>Budesonide (Entocort®) 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9 mg PO daily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Poorly absorbed from GIT, extensive 1</a:t>
            </a:r>
            <a:r>
              <a:rPr lang="en-US" baseline="30000" dirty="0" smtClean="0"/>
              <a:t>st</a:t>
            </a:r>
            <a:r>
              <a:rPr lang="en-US" dirty="0" smtClean="0"/>
              <a:t> pass metabolism 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Reduced systemic toxicity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Slightly less effective than other steroid preparations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Only effective in distal ileal and right-sided colonic disease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37869-0EF7-4C33-B97E-DE7309C27442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80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Corticosteroids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Topical Steroids (enema, suppositories)</a:t>
            </a:r>
          </a:p>
          <a:p>
            <a:pPr lvl="1"/>
            <a:r>
              <a:rPr lang="en-US" sz="2400" dirty="0" smtClean="0">
                <a:cs typeface="Arial" charset="0"/>
              </a:rPr>
              <a:t>HC enema (Cortenema</a:t>
            </a:r>
            <a:r>
              <a:rPr lang="en-US" sz="2400" baseline="30000" dirty="0" smtClean="0">
                <a:cs typeface="Arial" charset="0"/>
                <a:sym typeface="Symbol" pitchFamily="18" charset="2"/>
              </a:rPr>
              <a:t></a:t>
            </a:r>
            <a:r>
              <a:rPr lang="en-US" sz="2400" dirty="0" smtClean="0">
                <a:cs typeface="Arial" charset="0"/>
              </a:rPr>
              <a:t>) 100 mg HS</a:t>
            </a:r>
          </a:p>
          <a:p>
            <a:pPr lvl="1"/>
            <a:r>
              <a:rPr lang="en-US" sz="2400" dirty="0" smtClean="0">
                <a:cs typeface="Arial" charset="0"/>
              </a:rPr>
              <a:t>HC suppository (Proctocort </a:t>
            </a:r>
            <a:r>
              <a:rPr lang="en-US" sz="2400" baseline="30000" dirty="0" smtClean="0">
                <a:cs typeface="Arial" charset="0"/>
                <a:sym typeface="Symbol" pitchFamily="18" charset="2"/>
              </a:rPr>
              <a:t></a:t>
            </a:r>
            <a:r>
              <a:rPr lang="en-US" sz="2400" dirty="0" smtClean="0">
                <a:cs typeface="Arial" charset="0"/>
              </a:rPr>
              <a:t>) 30 mg BID</a:t>
            </a:r>
            <a:endParaRPr lang="en-US" sz="1000" dirty="0" smtClean="0">
              <a:cs typeface="Arial" charset="0"/>
            </a:endParaRPr>
          </a:p>
          <a:p>
            <a:pPr>
              <a:spcBef>
                <a:spcPct val="40000"/>
              </a:spcBef>
            </a:pPr>
            <a:r>
              <a:rPr lang="en-US" sz="2800" dirty="0" smtClean="0">
                <a:cs typeface="Arial" charset="0"/>
              </a:rPr>
              <a:t>Significant systemic absorption occurs with topical administration, taper after 2-3 weeks of use</a:t>
            </a:r>
          </a:p>
          <a:p>
            <a:pPr>
              <a:spcBef>
                <a:spcPct val="40000"/>
              </a:spcBef>
            </a:pPr>
            <a:r>
              <a:rPr lang="en-US" sz="2800" dirty="0" smtClean="0">
                <a:cs typeface="Arial" charset="0"/>
              </a:rPr>
              <a:t>Topical steroids may be used as an alternative/2</a:t>
            </a:r>
            <a:r>
              <a:rPr lang="en-US" sz="2800" baseline="30000" dirty="0" smtClean="0">
                <a:cs typeface="Arial" charset="0"/>
              </a:rPr>
              <a:t>nd</a:t>
            </a:r>
            <a:r>
              <a:rPr lang="en-US" sz="2800" dirty="0" smtClean="0">
                <a:cs typeface="Arial" charset="0"/>
              </a:rPr>
              <a:t> line agent to 5-ASA compounds for patients with proctitis and distal ulcerative colitis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6974F-FF01-4B40-B549-C080D250393A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871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Corticosteroids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IV steroids</a:t>
            </a:r>
          </a:p>
          <a:p>
            <a:pPr lvl="1"/>
            <a:r>
              <a:rPr lang="en-US" dirty="0" smtClean="0"/>
              <a:t>Methylprednisolone, hydrocortisone</a:t>
            </a:r>
          </a:p>
          <a:p>
            <a:pPr lvl="1"/>
            <a:r>
              <a:rPr lang="en-US" dirty="0" smtClean="0"/>
              <a:t>Reserved for patients severely ill requiring hospitalization where PO regimens may not be adequately absorbed</a:t>
            </a:r>
          </a:p>
          <a:p>
            <a:pPr lvl="1"/>
            <a:r>
              <a:rPr lang="en-US" dirty="0" smtClean="0"/>
              <a:t>Usual response is within 7-10 days</a:t>
            </a:r>
          </a:p>
          <a:p>
            <a:pPr lvl="1"/>
            <a:r>
              <a:rPr lang="en-US" dirty="0" smtClean="0"/>
              <a:t>May convert to PO regimen with clinical response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33A5D6-2665-47E8-A42D-60CA153DDE8E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096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Corticosteroids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Mechanism of action:</a:t>
            </a:r>
          </a:p>
          <a:p>
            <a:pPr lvl="1"/>
            <a:r>
              <a:rPr lang="en-US" dirty="0" smtClean="0"/>
              <a:t>Immune system suppression</a:t>
            </a:r>
          </a:p>
          <a:p>
            <a:pPr lvl="1"/>
            <a:r>
              <a:rPr lang="en-US" dirty="0" smtClean="0"/>
              <a:t>Anti-inflammatory properties</a:t>
            </a:r>
          </a:p>
          <a:p>
            <a:r>
              <a:rPr lang="en-US" dirty="0" smtClean="0"/>
              <a:t>Side effects:</a:t>
            </a:r>
          </a:p>
          <a:p>
            <a:pPr lvl="1"/>
            <a:r>
              <a:rPr lang="en-US" dirty="0" smtClean="0"/>
              <a:t>Hyperglycemia, hypertension, fluid retention, osteoporosis, mood disorder, adrenal suppression</a:t>
            </a:r>
          </a:p>
          <a:p>
            <a:pPr lvl="1"/>
            <a:r>
              <a:rPr lang="en-US" dirty="0" smtClean="0"/>
              <a:t>Watch for Cushing-like symptoms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344CE-CB90-4C5D-8D7F-E9922A5336C6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089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Corticosteroids: Place in Therapy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UC and CD</a:t>
            </a:r>
          </a:p>
          <a:p>
            <a:pPr lvl="1"/>
            <a:r>
              <a:rPr lang="en-US" dirty="0" smtClean="0"/>
              <a:t>Used in moderate to severe disease for rapid control of acute inflammatory activity</a:t>
            </a:r>
          </a:p>
          <a:p>
            <a:pPr lvl="2"/>
            <a:r>
              <a:rPr lang="en-US" dirty="0" smtClean="0"/>
              <a:t>Induces remission</a:t>
            </a:r>
          </a:p>
          <a:p>
            <a:pPr lvl="2"/>
            <a:r>
              <a:rPr lang="en-US" dirty="0" smtClean="0"/>
              <a:t>No role in maintenance therapy</a:t>
            </a:r>
          </a:p>
          <a:p>
            <a:pPr lvl="2"/>
            <a:r>
              <a:rPr lang="en-US" dirty="0" smtClean="0"/>
              <a:t>No mucosal healing</a:t>
            </a:r>
          </a:p>
          <a:p>
            <a:r>
              <a:rPr lang="en-US" b="1" dirty="0"/>
              <a:t>Steroid therapy, irrespective of the route of administration, should be continued only as long as needed to control acute inflammation</a:t>
            </a:r>
          </a:p>
          <a:p>
            <a:endParaRPr lang="en-US" dirty="0" smtClean="0"/>
          </a:p>
          <a:p>
            <a:pPr lvl="1">
              <a:buFont typeface="Wingdings" pitchFamily="2" charset="2"/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DDFE55-DC05-43D3-BAE5-F6D71483395E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887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Immunosuppressants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Azathioprine and mercaptopurine</a:t>
            </a:r>
          </a:p>
          <a:p>
            <a:pPr lvl="1"/>
            <a:r>
              <a:rPr lang="en-US" dirty="0" smtClean="0"/>
              <a:t>Mercaptopurine is the active metabolite of azathioprine</a:t>
            </a:r>
          </a:p>
          <a:p>
            <a:pPr lvl="1"/>
            <a:r>
              <a:rPr lang="en-US" dirty="0" smtClean="0"/>
              <a:t>Efficacious in UC and CD</a:t>
            </a:r>
          </a:p>
          <a:p>
            <a:pPr lvl="1"/>
            <a:r>
              <a:rPr lang="en-US" dirty="0" smtClean="0"/>
              <a:t>Achieve and maintain remission</a:t>
            </a:r>
          </a:p>
          <a:p>
            <a:pPr lvl="1"/>
            <a:r>
              <a:rPr lang="en-US" dirty="0" smtClean="0"/>
              <a:t>Onset of benefit: several weeks-6 months</a:t>
            </a:r>
          </a:p>
          <a:p>
            <a:pPr lvl="1"/>
            <a:r>
              <a:rPr lang="en-US" dirty="0" smtClean="0"/>
              <a:t>Azathioprine: 2-2.5 mg/kg/day</a:t>
            </a:r>
          </a:p>
          <a:p>
            <a:pPr lvl="1"/>
            <a:r>
              <a:rPr lang="en-US" dirty="0" smtClean="0"/>
              <a:t>6-MP: 1-1.5 mg/kg/day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37FBF-AFEE-4C12-9AA7-AD96403BB896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809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Immunosuppressants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Mechanism of action</a:t>
            </a:r>
          </a:p>
          <a:p>
            <a:pPr lvl="1"/>
            <a:r>
              <a:rPr lang="en-US" dirty="0" smtClean="0"/>
              <a:t>T cell suppression, purine antagonist</a:t>
            </a:r>
          </a:p>
          <a:p>
            <a:r>
              <a:rPr lang="en-US" dirty="0" smtClean="0"/>
              <a:t>Adverse effects:</a:t>
            </a:r>
          </a:p>
          <a:p>
            <a:pPr lvl="1"/>
            <a:r>
              <a:rPr lang="en-US" dirty="0" smtClean="0"/>
              <a:t>Bone marrow suppression, leukopenia </a:t>
            </a:r>
          </a:p>
          <a:p>
            <a:pPr lvl="2"/>
            <a:r>
              <a:rPr lang="en-US" dirty="0" smtClean="0"/>
              <a:t>Monitor CBC weekly, then 2x/month, then q 1-2 mos</a:t>
            </a:r>
          </a:p>
          <a:p>
            <a:pPr lvl="1"/>
            <a:r>
              <a:rPr lang="en-US" dirty="0" smtClean="0"/>
              <a:t>Pancreatitis, nephrotoxicity, hepatotoxicity</a:t>
            </a:r>
          </a:p>
          <a:p>
            <a:pPr lvl="1"/>
            <a:r>
              <a:rPr lang="en-US" dirty="0" smtClean="0"/>
              <a:t>Opportunistic infections</a:t>
            </a:r>
          </a:p>
          <a:p>
            <a:pPr lvl="1"/>
            <a:r>
              <a:rPr lang="en-US" dirty="0" smtClean="0"/>
              <a:t>Flu-like symptoms (myalgia, diarrhea, headache)</a:t>
            </a:r>
          </a:p>
          <a:p>
            <a:pPr lvl="1"/>
            <a:r>
              <a:rPr lang="en-US" dirty="0" smtClean="0"/>
              <a:t>Lymphoma (no other cancers identified)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A4BE0-2934-4EEA-9501-81F0D92B7419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24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Who Gets Bone Marrow Suppression?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Thiopurine S-methyltransferase (TPMT)  determines susceptibility to life-threatening bone marrow suppression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Approximately 0.1%- 10% of the population is homozygous for some form of variant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See ↑ accumulation and  toxicity</a:t>
            </a:r>
          </a:p>
          <a:p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EC1CB-98A6-4CBA-BC39-6CB388ABFB6E}" type="datetime1">
              <a:rPr lang="en-US" smtClean="0"/>
              <a:pPr/>
              <a:t>2/12/14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12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 cstate="print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027940"/>
            <a:ext cx="3962400" cy="360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2967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Etiology: Unknown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Combination of factors</a:t>
            </a:r>
          </a:p>
          <a:p>
            <a:pPr lvl="1"/>
            <a:r>
              <a:rPr lang="en-US" dirty="0" smtClean="0"/>
              <a:t>Genetic: first degree relatives 20x more likely</a:t>
            </a:r>
          </a:p>
          <a:p>
            <a:pPr lvl="1"/>
            <a:r>
              <a:rPr lang="en-US" dirty="0" smtClean="0"/>
              <a:t>Immunologic</a:t>
            </a:r>
            <a:r>
              <a:rPr lang="en-US" dirty="0" smtClean="0">
                <a:solidFill>
                  <a:srgbClr val="FF0000"/>
                </a:solidFill>
              </a:rPr>
              <a:t>: TNF-alpha</a:t>
            </a:r>
            <a:r>
              <a:rPr lang="en-US" dirty="0" smtClean="0"/>
              <a:t>, inflammatory mediators</a:t>
            </a:r>
          </a:p>
          <a:p>
            <a:pPr lvl="1"/>
            <a:r>
              <a:rPr lang="en-US" dirty="0" smtClean="0"/>
              <a:t>Infectious: tolerance to normal flora</a:t>
            </a:r>
          </a:p>
          <a:p>
            <a:r>
              <a:rPr lang="en-US" dirty="0" smtClean="0"/>
              <a:t>Stressors:</a:t>
            </a:r>
          </a:p>
          <a:p>
            <a:pPr lvl="1"/>
            <a:r>
              <a:rPr lang="en-US" dirty="0" smtClean="0"/>
              <a:t>Environmental: smoking (CD only), NSAIDs</a:t>
            </a:r>
          </a:p>
          <a:p>
            <a:pPr lvl="1"/>
            <a:r>
              <a:rPr lang="en-US" dirty="0" smtClean="0"/>
              <a:t>Psychological (anxiety)</a:t>
            </a:r>
          </a:p>
          <a:p>
            <a:r>
              <a:rPr lang="en-US" dirty="0" smtClean="0"/>
              <a:t>BOTTOM LINE: </a:t>
            </a:r>
          </a:p>
          <a:p>
            <a:pPr lvl="1"/>
            <a:r>
              <a:rPr lang="en-US" dirty="0" smtClean="0"/>
              <a:t>Dysregulation of mucosal immune system → inflammation and ulceration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E898E-43E4-47F8-A038-04020DC251E9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79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Immunosuppressants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UC and CD</a:t>
            </a:r>
          </a:p>
          <a:p>
            <a:pPr lvl="1"/>
            <a:r>
              <a:rPr lang="en-US" dirty="0" smtClean="0"/>
              <a:t>Achieve and </a:t>
            </a:r>
            <a:r>
              <a:rPr lang="en-US" u="sng" dirty="0" smtClean="0"/>
              <a:t>maintain remission </a:t>
            </a:r>
            <a:r>
              <a:rPr lang="en-US" dirty="0" smtClean="0"/>
              <a:t>in moderate to severe disease</a:t>
            </a:r>
          </a:p>
          <a:p>
            <a:pPr lvl="1"/>
            <a:r>
              <a:rPr lang="en-US" dirty="0" smtClean="0"/>
              <a:t>“Steroid sparing”  </a:t>
            </a:r>
          </a:p>
          <a:p>
            <a:pPr lvl="2"/>
            <a:r>
              <a:rPr lang="en-US" dirty="0" smtClean="0"/>
              <a:t>Use in patients unable to tolerate steroid taper or discontinuation</a:t>
            </a:r>
          </a:p>
          <a:p>
            <a:pPr lvl="1"/>
            <a:r>
              <a:rPr lang="en-US" dirty="0" smtClean="0"/>
              <a:t>Takes several weeks to months to see the full benefit of these agents </a:t>
            </a:r>
          </a:p>
          <a:p>
            <a:pPr lvl="2"/>
            <a:r>
              <a:rPr lang="en-US" dirty="0" smtClean="0"/>
              <a:t>They are often started with steroids and continued as steroids are tapered off</a:t>
            </a:r>
          </a:p>
          <a:p>
            <a:pPr lvl="2"/>
            <a:r>
              <a:rPr lang="en-US" dirty="0" smtClean="0"/>
              <a:t>Commonly used in combination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73A91-CD27-4FE7-A8CF-8A2F8EF940C0}" type="datetime1">
              <a:rPr lang="en-US" smtClean="0"/>
              <a:pPr/>
              <a:t>2/12/14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95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Immunosuppressants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Methotrexate</a:t>
            </a:r>
          </a:p>
          <a:p>
            <a:pPr lvl="1"/>
            <a:r>
              <a:rPr lang="en-US" dirty="0" smtClean="0"/>
              <a:t>Used for induction and maintenance of remission in Crohn’s disease </a:t>
            </a:r>
          </a:p>
          <a:p>
            <a:pPr lvl="2"/>
            <a:r>
              <a:rPr lang="en-US" dirty="0" smtClean="0"/>
              <a:t>Not used in UC</a:t>
            </a:r>
          </a:p>
          <a:p>
            <a:pPr lvl="1"/>
            <a:r>
              <a:rPr lang="en-US" dirty="0" smtClean="0"/>
              <a:t>Utilized in patients refractory/intolerant to                           AZA or 6-MP, “steroid-sparing” therapy</a:t>
            </a:r>
          </a:p>
          <a:p>
            <a:pPr lvl="1"/>
            <a:r>
              <a:rPr lang="en-US" dirty="0" smtClean="0"/>
              <a:t>15-25 mg IM/SQ weekly (po absorption variable)</a:t>
            </a:r>
          </a:p>
          <a:p>
            <a:pPr lvl="1"/>
            <a:r>
              <a:rPr lang="en-US" dirty="0" smtClean="0"/>
              <a:t>Time to onset: several weeks</a:t>
            </a:r>
          </a:p>
          <a:p>
            <a:pPr lvl="1"/>
            <a:r>
              <a:rPr lang="en-US" dirty="0" smtClean="0"/>
              <a:t>Adverse effects</a:t>
            </a:r>
          </a:p>
          <a:p>
            <a:pPr lvl="2"/>
            <a:r>
              <a:rPr lang="en-US" dirty="0" smtClean="0"/>
              <a:t>Common: N/V/D, stomatitis </a:t>
            </a:r>
          </a:p>
          <a:p>
            <a:pPr lvl="2"/>
            <a:r>
              <a:rPr lang="en-US" dirty="0" smtClean="0"/>
              <a:t>Rare: hepatotoxicity, pneumonitis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BB7DCF-FEF7-40C6-8161-CC97B12E46E8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827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Immunosuppressants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Cyclosporine</a:t>
            </a:r>
          </a:p>
          <a:p>
            <a:pPr lvl="1"/>
            <a:r>
              <a:rPr lang="en-US" dirty="0" smtClean="0"/>
              <a:t>Salvage therapy in ulcerative colitis; no benefit in Crohn’s disease</a:t>
            </a:r>
          </a:p>
          <a:p>
            <a:pPr lvl="1"/>
            <a:r>
              <a:rPr lang="en-US" dirty="0" smtClean="0"/>
              <a:t>Used in refractory colitis in patients facing colectomy, usually bridged to 6-MP or AZA</a:t>
            </a:r>
          </a:p>
          <a:p>
            <a:pPr lvl="2"/>
            <a:r>
              <a:rPr lang="en-US" dirty="0" smtClean="0"/>
              <a:t>82% of patients able to avoid colectomy</a:t>
            </a:r>
          </a:p>
          <a:p>
            <a:pPr lvl="1"/>
            <a:r>
              <a:rPr lang="en-US" dirty="0" smtClean="0"/>
              <a:t>IV 2-4 mg/kg/day; PO 5-6 mg/kg/day; x 3-6 months</a:t>
            </a:r>
          </a:p>
          <a:p>
            <a:pPr lvl="1"/>
            <a:r>
              <a:rPr lang="en-US" dirty="0" smtClean="0"/>
              <a:t>Adverse effects</a:t>
            </a:r>
          </a:p>
          <a:p>
            <a:pPr lvl="2"/>
            <a:r>
              <a:rPr lang="en-US" dirty="0" smtClean="0"/>
              <a:t>Common: paresthesias, HTN, headache, </a:t>
            </a:r>
            <a:r>
              <a:rPr lang="en-US" dirty="0" smtClean="0">
                <a:latin typeface="Arial" charset="0"/>
                <a:cs typeface="Arial" charset="0"/>
              </a:rPr>
              <a:t>↑ </a:t>
            </a:r>
            <a:r>
              <a:rPr lang="en-US" dirty="0" smtClean="0">
                <a:cs typeface="Arial" charset="0"/>
              </a:rPr>
              <a:t>LFTs, ↑ K</a:t>
            </a:r>
            <a:endParaRPr lang="en-US" dirty="0" smtClean="0"/>
          </a:p>
          <a:p>
            <a:pPr lvl="2"/>
            <a:r>
              <a:rPr lang="en-US" dirty="0" smtClean="0"/>
              <a:t>Rare: nephrotoxicity, infection, seizure 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21AC1-B7EA-4509-B856-C5BCB2929887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9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Antimicrobials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Metronidazole has been most commonly used and studied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Efficacy in active Crohn’s disease, particularly involving the perianal area or fistulas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May be effective for inducing remission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Addition or substitution of ciprofloxacin may be beneficial, but only small trials have evaluated efficacy </a:t>
            </a:r>
          </a:p>
          <a:p>
            <a:pPr>
              <a:lnSpc>
                <a:spcPct val="90000"/>
              </a:lnSpc>
            </a:pPr>
            <a:r>
              <a:rPr lang="en-US" b="1" dirty="0" smtClean="0"/>
              <a:t>No benefit has been demonstrated in UC</a:t>
            </a:r>
          </a:p>
          <a:p>
            <a:pPr marL="0" indent="0" algn="r">
              <a:lnSpc>
                <a:spcPct val="90000"/>
              </a:lnSpc>
              <a:buNone/>
            </a:pPr>
            <a:r>
              <a:rPr lang="en-US" sz="1600" dirty="0" smtClean="0"/>
              <a:t>Lichtenstein GR</a:t>
            </a:r>
            <a:r>
              <a:rPr lang="en-US" sz="1600" i="1" dirty="0" smtClean="0"/>
              <a:t>. Am J Gastroenterol </a:t>
            </a:r>
            <a:r>
              <a:rPr lang="en-US" sz="1600" dirty="0" smtClean="0"/>
              <a:t>2009;104:465-83.</a:t>
            </a:r>
            <a:r>
              <a:rPr lang="en-US" b="1" dirty="0" smtClean="0"/>
              <a:t> 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D5DF-8391-434E-9D6F-5974B01BD551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62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+mn-lt"/>
              </a:rPr>
              <a:t>Anti-TNF</a:t>
            </a:r>
            <a:r>
              <a:rPr lang="el-GR" dirty="0" smtClean="0">
                <a:latin typeface="+mn-lt"/>
                <a:cs typeface="Arial" charset="0"/>
              </a:rPr>
              <a:t>α</a:t>
            </a:r>
            <a:r>
              <a:rPr lang="en-US" dirty="0" smtClean="0">
                <a:latin typeface="+mn-lt"/>
                <a:cs typeface="Arial" charset="0"/>
              </a:rPr>
              <a:t> Therapies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Infliximab (Remicade®)</a:t>
            </a:r>
          </a:p>
          <a:p>
            <a:pPr lvl="1"/>
            <a:r>
              <a:rPr lang="en-US" dirty="0" smtClean="0"/>
              <a:t>Chimeric monoclonal anti TNF antibody</a:t>
            </a:r>
          </a:p>
          <a:p>
            <a:pPr lvl="1"/>
            <a:r>
              <a:rPr lang="en-US" dirty="0" smtClean="0"/>
              <a:t>Induction: 5mg/kg @ weeks 0, 2 and 6</a:t>
            </a:r>
          </a:p>
          <a:p>
            <a:pPr lvl="1"/>
            <a:r>
              <a:rPr lang="en-US" dirty="0" smtClean="0"/>
              <a:t>Maintenance: 5mg/kg q 8 weeks</a:t>
            </a:r>
          </a:p>
          <a:p>
            <a:r>
              <a:rPr lang="en-US" dirty="0" smtClean="0"/>
              <a:t>Considered first line among the anti-TNF &amp; biological therapies</a:t>
            </a:r>
          </a:p>
          <a:p>
            <a:r>
              <a:rPr lang="en-US" dirty="0" smtClean="0"/>
              <a:t>Time to response: rapid (several days)</a:t>
            </a:r>
          </a:p>
          <a:p>
            <a:r>
              <a:rPr lang="en-US" dirty="0" smtClean="0"/>
              <a:t>Up to 80% response in conventional therapy failures (</a:t>
            </a:r>
            <a:r>
              <a:rPr lang="en-US" i="1" dirty="0" smtClean="0"/>
              <a:t>Lancet</a:t>
            </a:r>
            <a:r>
              <a:rPr lang="en-US" dirty="0" smtClean="0"/>
              <a:t> 2002)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842A8-AB03-4E41-9F6A-9CB23931955B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918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Anti-TNF</a:t>
            </a:r>
            <a:r>
              <a:rPr lang="el-GR" dirty="0">
                <a:cs typeface="Arial" charset="0"/>
              </a:rPr>
              <a:t>α</a:t>
            </a:r>
            <a:r>
              <a:rPr lang="en-US" dirty="0">
                <a:cs typeface="Arial" charset="0"/>
              </a:rPr>
              <a:t> Therapies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Other biologic agents:</a:t>
            </a:r>
          </a:p>
          <a:p>
            <a:pPr lvl="1"/>
            <a:r>
              <a:rPr lang="en-US" dirty="0" smtClean="0"/>
              <a:t>Adalimumab (Humira®): </a:t>
            </a:r>
          </a:p>
          <a:p>
            <a:pPr lvl="2"/>
            <a:r>
              <a:rPr lang="en-US" dirty="0" smtClean="0"/>
              <a:t>Moderate/severe CD and UC;  46% final remission rate (</a:t>
            </a:r>
            <a:r>
              <a:rPr lang="en-US" i="1" dirty="0" smtClean="0"/>
              <a:t>Annals</a:t>
            </a:r>
            <a:r>
              <a:rPr lang="en-US" dirty="0" smtClean="0"/>
              <a:t> IM 2007)</a:t>
            </a:r>
          </a:p>
          <a:p>
            <a:pPr lvl="1"/>
            <a:r>
              <a:rPr lang="en-US" dirty="0" smtClean="0"/>
              <a:t>Natalizumab (Tysabri®): </a:t>
            </a:r>
          </a:p>
          <a:p>
            <a:pPr lvl="2"/>
            <a:r>
              <a:rPr lang="en-US" dirty="0" smtClean="0"/>
              <a:t>Moderate/severe CD; </a:t>
            </a:r>
            <a:r>
              <a:rPr lang="en-US" i="1" dirty="0" smtClean="0"/>
              <a:t>BBW for progressive multifocal leukoencephalopathy [PML]</a:t>
            </a:r>
          </a:p>
          <a:p>
            <a:pPr lvl="1"/>
            <a:r>
              <a:rPr lang="en-US" dirty="0" smtClean="0"/>
              <a:t>Certolizumab (</a:t>
            </a:r>
            <a:r>
              <a:rPr lang="en-US" dirty="0"/>
              <a:t>C</a:t>
            </a:r>
            <a:r>
              <a:rPr lang="en-US" dirty="0" smtClean="0"/>
              <a:t>imzia®):</a:t>
            </a:r>
          </a:p>
          <a:p>
            <a:pPr lvl="2"/>
            <a:r>
              <a:rPr lang="en-US" dirty="0" smtClean="0"/>
              <a:t>Moderate/severe CD; CRP &gt; 10 = best response (</a:t>
            </a:r>
            <a:r>
              <a:rPr lang="en-US" i="1" dirty="0" smtClean="0"/>
              <a:t>NEJM</a:t>
            </a:r>
            <a:r>
              <a:rPr lang="en-US" dirty="0" smtClean="0"/>
              <a:t> 2007)</a:t>
            </a:r>
          </a:p>
          <a:p>
            <a:r>
              <a:rPr lang="en-US" dirty="0" smtClean="0"/>
              <a:t>May be useful in patients who have lost response to infliximab due to antibody development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442BF-D3E1-48CD-9DE6-B3152FB4FD05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236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Anti-TNF</a:t>
            </a:r>
            <a:r>
              <a:rPr lang="el-GR" dirty="0" smtClean="0">
                <a:cs typeface="Arial" charset="0"/>
              </a:rPr>
              <a:t>α</a:t>
            </a:r>
            <a:r>
              <a:rPr lang="en-US" dirty="0" smtClean="0">
                <a:cs typeface="Arial" charset="0"/>
              </a:rPr>
              <a:t> Therapies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Mechanism of action</a:t>
            </a:r>
          </a:p>
          <a:p>
            <a:pPr lvl="1"/>
            <a:r>
              <a:rPr lang="en-US" dirty="0" smtClean="0"/>
              <a:t>Monoclonal antibody that binds TNF-</a:t>
            </a:r>
            <a:r>
              <a:rPr lang="el-GR" dirty="0" smtClean="0">
                <a:cs typeface="Arial" charset="0"/>
              </a:rPr>
              <a:t>α</a:t>
            </a:r>
            <a:r>
              <a:rPr lang="en-US" dirty="0" smtClean="0"/>
              <a:t> </a:t>
            </a:r>
            <a:r>
              <a:rPr lang="en-US" dirty="0" smtClean="0">
                <a:cs typeface="Arial" charset="0"/>
              </a:rPr>
              <a:t>inhibiting inflammatory effects in the GIT</a:t>
            </a:r>
          </a:p>
          <a:p>
            <a:r>
              <a:rPr lang="en-US" sz="3200" dirty="0" smtClean="0">
                <a:cs typeface="Arial" charset="0"/>
              </a:rPr>
              <a:t>Adverse effects</a:t>
            </a:r>
          </a:p>
          <a:p>
            <a:pPr lvl="1"/>
            <a:r>
              <a:rPr lang="en-US" dirty="0" smtClean="0">
                <a:cs typeface="Arial" charset="0"/>
              </a:rPr>
              <a:t>Common: serum-sickness (delayed infusion reaction) </a:t>
            </a:r>
          </a:p>
          <a:p>
            <a:pPr lvl="1"/>
            <a:r>
              <a:rPr lang="en-US" dirty="0" smtClean="0">
                <a:cs typeface="Arial" charset="0"/>
              </a:rPr>
              <a:t>Rare: hypersensitivity, infusion rxns, reactivation of tuberculosis, reactivation of Hep B, infection, sepsis, lymphoma</a:t>
            </a:r>
          </a:p>
          <a:p>
            <a:pPr lvl="2"/>
            <a:r>
              <a:rPr lang="en-US" b="1" dirty="0" smtClean="0">
                <a:latin typeface="Calibri" pitchFamily="34" charset="0"/>
              </a:rPr>
              <a:t>TB/HepB screening REQUIRED before start of therapy</a:t>
            </a:r>
          </a:p>
          <a:p>
            <a:pPr lvl="1"/>
            <a:endParaRPr lang="en-US" dirty="0" smtClean="0">
              <a:cs typeface="Arial" charset="0"/>
            </a:endParaRPr>
          </a:p>
          <a:p>
            <a:pPr>
              <a:spcBef>
                <a:spcPct val="40000"/>
              </a:spcBef>
              <a:buFont typeface="Wingdings" pitchFamily="2" charset="2"/>
              <a:buNone/>
            </a:pPr>
            <a:endParaRPr lang="en-US" sz="2800" dirty="0" smtClean="0">
              <a:solidFill>
                <a:srgbClr val="FFFF00"/>
              </a:solidFill>
            </a:endParaRP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295AC-0B8E-4620-9D36-53A02A34B097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343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Anti-TNF</a:t>
            </a:r>
            <a:r>
              <a:rPr lang="el-GR" dirty="0" smtClean="0">
                <a:cs typeface="Arial" charset="0"/>
              </a:rPr>
              <a:t>α</a:t>
            </a:r>
            <a:r>
              <a:rPr lang="en-US" dirty="0" smtClean="0">
                <a:cs typeface="Arial" charset="0"/>
              </a:rPr>
              <a:t> Therapies: ADR Prevention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Prevention of infusion reactions</a:t>
            </a:r>
          </a:p>
          <a:p>
            <a:pPr lvl="1">
              <a:spcBef>
                <a:spcPct val="25000"/>
              </a:spcBef>
            </a:pPr>
            <a:r>
              <a:rPr lang="en-US" dirty="0" smtClean="0"/>
              <a:t>Prior to infusion: corticosteroids + antihistamine</a:t>
            </a:r>
          </a:p>
          <a:p>
            <a:pPr>
              <a:spcBef>
                <a:spcPct val="25000"/>
              </a:spcBef>
            </a:pPr>
            <a:r>
              <a:rPr lang="en-US" dirty="0" smtClean="0"/>
              <a:t>Treatment of infusion reactions</a:t>
            </a:r>
          </a:p>
          <a:p>
            <a:pPr lvl="1"/>
            <a:r>
              <a:rPr lang="en-US" dirty="0" smtClean="0"/>
              <a:t>Slow/stop infusion</a:t>
            </a:r>
          </a:p>
          <a:p>
            <a:pPr lvl="1"/>
            <a:r>
              <a:rPr lang="en-US" dirty="0" smtClean="0"/>
              <a:t>Corticosteroids (acute and delayed reactions)</a:t>
            </a:r>
          </a:p>
          <a:p>
            <a:pPr lvl="1"/>
            <a:r>
              <a:rPr lang="en-US" dirty="0" smtClean="0"/>
              <a:t>Antihistamines (acute and delayed reactions)</a:t>
            </a:r>
          </a:p>
          <a:p>
            <a:pPr lvl="1"/>
            <a:r>
              <a:rPr lang="en-US" dirty="0" smtClean="0"/>
              <a:t>Acetaminophen (delayed reactions)</a:t>
            </a:r>
          </a:p>
          <a:p>
            <a:r>
              <a:rPr lang="en-US" dirty="0" smtClean="0"/>
              <a:t>Infusion reactions reduced with concomitant administration of immunomodulators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73A91-CD27-4FE7-A8CF-8A2F8EF940C0}" type="datetime1">
              <a:rPr lang="en-US" smtClean="0"/>
              <a:pPr/>
              <a:t>2/12/14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693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Anti-TNF</a:t>
            </a:r>
            <a:r>
              <a:rPr lang="el-GR" dirty="0" smtClean="0">
                <a:cs typeface="Arial" charset="0"/>
              </a:rPr>
              <a:t>α</a:t>
            </a:r>
            <a:r>
              <a:rPr lang="en-US" dirty="0" smtClean="0">
                <a:cs typeface="Arial" charset="0"/>
              </a:rPr>
              <a:t> Therapies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Place in Therapy: UC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u="sng" dirty="0" smtClean="0">
                <a:solidFill>
                  <a:schemeClr val="tx2"/>
                </a:solidFill>
                <a:cs typeface="Arial" charset="0"/>
              </a:rPr>
              <a:t>Infliximab, adalimumab only </a:t>
            </a:r>
          </a:p>
          <a:p>
            <a:r>
              <a:rPr lang="en-US" dirty="0" smtClean="0">
                <a:solidFill>
                  <a:schemeClr val="tx2"/>
                </a:solidFill>
                <a:cs typeface="Arial" charset="0"/>
              </a:rPr>
              <a:t>Moderate to severe UC refractory to 5-ASA, corticosteroids, immunomodulators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cs typeface="Arial" charset="0"/>
              </a:rPr>
              <a:t>Effective for induction and maintenance of remission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Place in Therapy: CD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tx2"/>
                </a:solidFill>
                <a:cs typeface="Arial" charset="0"/>
              </a:rPr>
              <a:t>Moderate to severe CD refractory to 5-ASA, corticosteroids, immunomodulators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cs typeface="Arial" charset="0"/>
              </a:rPr>
              <a:t>Up to 81% response</a:t>
            </a:r>
          </a:p>
          <a:p>
            <a:r>
              <a:rPr lang="en-US" dirty="0" smtClean="0">
                <a:solidFill>
                  <a:schemeClr val="tx2"/>
                </a:solidFill>
                <a:cs typeface="Arial" charset="0"/>
              </a:rPr>
              <a:t>Effective for induction and maintenance of remission, in treating/healing fistulizing CD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cs typeface="Arial" charset="0"/>
              </a:rPr>
              <a:t>Up to 45% response at 30 weeks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  <a:cs typeface="Arial" charset="0"/>
              </a:rPr>
              <a:t>Use with AZA, 6-MP, MTX</a:t>
            </a:r>
            <a:endParaRPr lang="en-US" sz="1600" dirty="0" smtClean="0">
              <a:solidFill>
                <a:schemeClr val="tx2"/>
              </a:solidFill>
            </a:endParaRPr>
          </a:p>
          <a:p>
            <a:pPr marL="0" indent="0" algn="r">
              <a:buNone/>
            </a:pPr>
            <a:r>
              <a:rPr lang="en-US" sz="1600" dirty="0" smtClean="0">
                <a:solidFill>
                  <a:schemeClr val="tx2"/>
                </a:solidFill>
              </a:rPr>
              <a:t>Podolsky DK. </a:t>
            </a:r>
            <a:r>
              <a:rPr lang="en-US" sz="1600" i="1" dirty="0" smtClean="0">
                <a:solidFill>
                  <a:schemeClr val="tx2"/>
                </a:solidFill>
              </a:rPr>
              <a:t>NEJM</a:t>
            </a:r>
            <a:r>
              <a:rPr lang="en-US" sz="1600" dirty="0" smtClean="0">
                <a:solidFill>
                  <a:schemeClr val="tx2"/>
                </a:solidFill>
              </a:rPr>
              <a:t> 2002; 347(6):417-429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73A91-CD27-4FE7-A8CF-8A2F8EF940C0}" type="datetime1">
              <a:rPr lang="en-US" smtClean="0"/>
              <a:pPr/>
              <a:t>2/12/14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451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the “Top-Down Approach”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Old versus New Approach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r">
              <a:buNone/>
            </a:pPr>
            <a:r>
              <a:rPr lang="en-US" sz="1700" i="1" dirty="0" smtClean="0"/>
              <a:t>World J Gastroenterol </a:t>
            </a:r>
            <a:r>
              <a:rPr lang="en-US" sz="1700" dirty="0" smtClean="0"/>
              <a:t>2008;14(36):5512-18.</a:t>
            </a:r>
            <a:endParaRPr lang="en-US" sz="170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2"/>
                </a:solidFill>
              </a:rPr>
              <a:t>Advanced Thinking in 2013…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European data suggests going “top-down” may be more beneficial in long run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Caveats: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50% of patients never need steroids (con)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Cost a huge issue (con)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Patients on anti-TNF</a:t>
            </a:r>
            <a:r>
              <a:rPr lang="el-GR" dirty="0" smtClean="0">
                <a:solidFill>
                  <a:schemeClr val="tx2"/>
                </a:solidFill>
                <a:cs typeface="Arial" charset="0"/>
              </a:rPr>
              <a:t>α</a:t>
            </a:r>
            <a:r>
              <a:rPr lang="en-US" dirty="0" smtClean="0">
                <a:solidFill>
                  <a:schemeClr val="tx2"/>
                </a:solidFill>
                <a:cs typeface="Arial" charset="0"/>
              </a:rPr>
              <a:t> agents have higher QOL, ↓ ER visits (pro)</a:t>
            </a:r>
            <a:endParaRPr lang="en-US" dirty="0" smtClean="0">
              <a:solidFill>
                <a:schemeClr val="tx2"/>
              </a:solidFill>
            </a:endParaRPr>
          </a:p>
          <a:p>
            <a:pPr marL="457200" lvl="1" indent="0" algn="r">
              <a:buNone/>
            </a:pPr>
            <a:r>
              <a:rPr lang="en-US" sz="1700" dirty="0" smtClean="0"/>
              <a:t> Papa A. </a:t>
            </a:r>
            <a:r>
              <a:rPr lang="en-US" sz="1700" i="1" dirty="0" smtClean="0"/>
              <a:t>Eur Review </a:t>
            </a:r>
            <a:r>
              <a:rPr lang="en-US" sz="1700" dirty="0"/>
              <a:t>2009; </a:t>
            </a:r>
            <a:r>
              <a:rPr lang="en-US" sz="1700" dirty="0" smtClean="0"/>
              <a:t>13(1</a:t>
            </a:r>
            <a:r>
              <a:rPr lang="en-US" sz="1700" dirty="0"/>
              <a:t>): </a:t>
            </a:r>
            <a:r>
              <a:rPr lang="en-US" sz="1700" dirty="0" smtClean="0"/>
              <a:t>33-35.                                                                  D’Haens G. </a:t>
            </a:r>
            <a:r>
              <a:rPr lang="en-US" sz="1700" i="1" dirty="0"/>
              <a:t>Lancet</a:t>
            </a:r>
            <a:r>
              <a:rPr lang="en-US" sz="1700" dirty="0"/>
              <a:t> 2008; 371: </a:t>
            </a:r>
            <a:r>
              <a:rPr lang="en-US" sz="1700" dirty="0" smtClean="0"/>
              <a:t>660-67</a:t>
            </a:r>
            <a:r>
              <a:rPr lang="en-US" sz="1700" dirty="0"/>
              <a:t>.</a:t>
            </a:r>
            <a:r>
              <a:rPr lang="en-US" sz="1700" dirty="0" smtClean="0"/>
              <a:t> </a:t>
            </a:r>
            <a:endParaRPr lang="en-US" sz="17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20D3A-5755-4D70-8C2A-E2749C601E4F}" type="datetime1">
              <a:rPr lang="en-US" smtClean="0"/>
              <a:pPr/>
              <a:t>2/12/14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12" name="Picture 5" descr="WJG-14-5512-g0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67000"/>
            <a:ext cx="35876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2640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IBD: Etiologies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 algn="r">
              <a:buNone/>
            </a:pPr>
            <a:r>
              <a:rPr lang="en-US" sz="1700" dirty="0" smtClean="0"/>
              <a:t>Hemstreet BA. In </a:t>
            </a:r>
            <a:r>
              <a:rPr lang="en-US" sz="1700" i="1" dirty="0" smtClean="0"/>
              <a:t>Pharmacotherapy</a:t>
            </a:r>
            <a:r>
              <a:rPr lang="en-US" sz="1700" dirty="0" smtClean="0"/>
              <a:t>, 8</a:t>
            </a:r>
            <a:r>
              <a:rPr lang="en-US" sz="1700" baseline="30000" dirty="0" smtClean="0"/>
              <a:t>th</a:t>
            </a:r>
            <a:r>
              <a:rPr lang="en-US" sz="1700" dirty="0" smtClean="0"/>
              <a:t> edition, 2011.</a:t>
            </a:r>
            <a:endParaRPr lang="en-US" sz="17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 descr="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19225"/>
            <a:ext cx="4386262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DDF8C-1731-4863-BCCD-7512DB48CA96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291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JP is a 30 year-old man that has been recently diagnosed with Crohn’s disease.  He is currently in the hospital secondary to severe abdominal pain, N/V and significant weight loss secondary to his Crohn’s disease.  </a:t>
            </a:r>
          </a:p>
          <a:p>
            <a:r>
              <a:rPr lang="en-US" dirty="0" smtClean="0"/>
              <a:t>Imaging studies found multiple areas of cobblestone appearance in the terminal ileum and colon.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73A91-CD27-4FE7-A8CF-8A2F8EF940C0}" type="datetime1">
              <a:rPr lang="en-US" smtClean="0"/>
              <a:pPr/>
              <a:t>2/12/14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60</a:t>
            </a:fld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Answers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Severity of disease?</a:t>
            </a:r>
          </a:p>
          <a:p>
            <a:r>
              <a:rPr lang="en-US" dirty="0" smtClean="0"/>
              <a:t>Agents to be used?</a:t>
            </a:r>
          </a:p>
          <a:p>
            <a:r>
              <a:rPr lang="en-US" dirty="0" smtClean="0"/>
              <a:t>Timing of dosing?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73A91-CD27-4FE7-A8CF-8A2F8EF940C0}" type="datetime1">
              <a:rPr lang="en-US" smtClean="0"/>
              <a:pPr/>
              <a:t>2/12/14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61</a:t>
            </a:fld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CD and UC both challenging diseases to treat</a:t>
            </a:r>
          </a:p>
          <a:p>
            <a:r>
              <a:rPr lang="en-US" dirty="0" smtClean="0"/>
              <a:t>Treat aggressively  and early</a:t>
            </a:r>
          </a:p>
          <a:p>
            <a:pPr lvl="1"/>
            <a:r>
              <a:rPr lang="en-US" dirty="0" smtClean="0"/>
              <a:t>This may decrease hospital stay, ER visits, and keep patients’ ADLs at high level</a:t>
            </a:r>
          </a:p>
          <a:p>
            <a:r>
              <a:rPr lang="en-US" dirty="0" smtClean="0"/>
              <a:t>Goals: </a:t>
            </a:r>
          </a:p>
          <a:p>
            <a:pPr lvl="1"/>
            <a:r>
              <a:rPr lang="en-US" dirty="0" smtClean="0"/>
              <a:t>Keep patient from exacerbating</a:t>
            </a:r>
          </a:p>
          <a:p>
            <a:pPr lvl="1"/>
            <a:r>
              <a:rPr lang="en-US" dirty="0" smtClean="0"/>
              <a:t>Consider best MOAs and dosage forms</a:t>
            </a:r>
          </a:p>
          <a:p>
            <a:pPr lvl="1"/>
            <a:r>
              <a:rPr lang="en-US" dirty="0" smtClean="0"/>
              <a:t>Monitor tightly (especially with newer agents)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1F83D-DAAA-41A0-8ECB-4AB0DAF28958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748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116" name="Group 284"/>
          <p:cNvGraphicFramePr>
            <a:graphicFrameLocks noGrp="1"/>
          </p:cNvGraphicFramePr>
          <p:nvPr>
            <p:ph/>
            <p:extLst>
              <p:ext uri="{D42A27DB-BD31-4B8C-83A1-F6EECF244321}">
                <p14:modId xmlns:p14="http://schemas.microsoft.com/office/powerpoint/2010/main" val="1919696376"/>
              </p:ext>
            </p:extLst>
          </p:nvPr>
        </p:nvGraphicFramePr>
        <p:xfrm>
          <a:off x="139700" y="112713"/>
          <a:ext cx="8923338" cy="6915226"/>
        </p:xfrm>
        <a:graphic>
          <a:graphicData uri="http://schemas.openxmlformats.org/drawingml/2006/table">
            <a:tbl>
              <a:tblPr/>
              <a:tblGrid>
                <a:gridCol w="1471613"/>
                <a:gridCol w="2403475"/>
                <a:gridCol w="2336800"/>
                <a:gridCol w="2711450"/>
              </a:tblGrid>
              <a:tr h="320025"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sng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34" charset="0"/>
                        </a:rPr>
                        <a:t>Long-Term Management of IBD: A Summary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00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Variable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Rectal/Distal UC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Extensive UC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Crohn’s Disease</a:t>
                      </a:r>
                    </a:p>
                  </a:txBody>
                  <a:tcPr marT="45714" marB="4571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/>
                    </a:solidFill>
                  </a:tcPr>
                </a:tc>
              </a:tr>
              <a:tr h="8991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Mild Disease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533400" marR="0" lvl="0" indent="-53340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PO/PR 5-ASA</a:t>
                      </a:r>
                    </a:p>
                    <a:p>
                      <a:pPr marL="533400" marR="0" lvl="0" indent="-53340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derivatives</a:t>
                      </a:r>
                    </a:p>
                    <a:p>
                      <a:pPr marL="533400" marR="0" lvl="0" indent="-53340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 corticosteroid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 5-ASA derivatives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 5-ASA derivatives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Budesonide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991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Moderate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Disease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PO/PR 5-ASA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derivatives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 corticosteroid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 5-ASA derivatives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 corticosteroids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AZA or 6-MP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3817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Severe Disease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PO/IV/PR corticosteroids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PO/IV corticosteroids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??? Cyclosporine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PO/IV corticosteroids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MTX or IV Infliximab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89913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Refractory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Disease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 corticosteroids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+ AZA or 6-MP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 corticosteroids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+ AZA or 6-MP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Infliximab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IV Infliximab 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MTX 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29683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Perianal or Fistulizing Disease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---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---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Metronidazole +/- Ciprofloxacin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IV Infliximab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AZA or 6-MP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18869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Remission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PO/PR 5-ASA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derivatives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AZA or 6-MP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PO/PR 5-ASA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derivatives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AZA or 6-MP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Infliximab</a:t>
                      </a: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PO 5-ASA derivatives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AZA or 6-MP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7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Infliximab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27532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2050" name="Picture 2" descr="C:\Users\careyl\AppData\Local\Microsoft\Windows\Temporary Internet Files\Content.IE5\3CQ2W65U\MC900054676[1].wmf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139" y="2022037"/>
            <a:ext cx="3709721" cy="3682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B03384-F11F-4EE1-BAFF-16B7284E60FD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58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IBD: Pathophysiology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Ulcerative colitis and Crohn’s disease differ in two major respects: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Anatomical site affected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Depth of involvement within the bowel wall</a:t>
            </a:r>
          </a:p>
          <a:p>
            <a:r>
              <a:rPr lang="en-US" dirty="0" smtClean="0">
                <a:solidFill>
                  <a:schemeClr val="tx2"/>
                </a:solidFill>
              </a:rPr>
              <a:t>A small percentage of patients may exhibit symptoms of both diseases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BE330-80D5-4EB6-BB3C-0198F59A4BC8}" type="datetime1">
              <a:rPr lang="en-US" smtClean="0"/>
              <a:pPr/>
              <a:t>2/12/14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 algn="r">
              <a:buNone/>
            </a:pPr>
            <a:r>
              <a:rPr lang="en-US" sz="1700" dirty="0" smtClean="0"/>
              <a:t>Porth CM. In </a:t>
            </a:r>
            <a:r>
              <a:rPr lang="en-US" sz="1700" i="1" dirty="0" smtClean="0"/>
              <a:t>Essentials of Pathophysiology</a:t>
            </a:r>
            <a:r>
              <a:rPr lang="en-US" sz="1700" dirty="0" smtClean="0"/>
              <a:t>, 3</a:t>
            </a:r>
            <a:r>
              <a:rPr lang="en-US" sz="1700" baseline="30000" dirty="0" smtClean="0"/>
              <a:t>rd</a:t>
            </a:r>
            <a:r>
              <a:rPr lang="en-US" sz="1700" dirty="0" smtClean="0"/>
              <a:t> edition, 2011. </a:t>
            </a:r>
          </a:p>
          <a:p>
            <a:pPr marL="0" indent="0" algn="r">
              <a:buNone/>
            </a:pPr>
            <a:endParaRPr lang="en-US" dirty="0"/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828800"/>
            <a:ext cx="4038600" cy="3139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672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UC: Pathophysiology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>
              <a:spcBef>
                <a:spcPct val="30000"/>
              </a:spcBef>
            </a:pPr>
            <a:r>
              <a:rPr lang="en-US" dirty="0" smtClean="0">
                <a:solidFill>
                  <a:schemeClr val="tx2"/>
                </a:solidFill>
              </a:rPr>
              <a:t>Shallow lesions, affecting the mucosa and submucosa layers of intestine</a:t>
            </a:r>
          </a:p>
          <a:p>
            <a:pPr lvl="1">
              <a:spcBef>
                <a:spcPct val="30000"/>
              </a:spcBef>
            </a:pPr>
            <a:r>
              <a:rPr lang="en-US" dirty="0" smtClean="0">
                <a:solidFill>
                  <a:schemeClr val="tx2"/>
                </a:solidFill>
              </a:rPr>
              <a:t>These are the two innermost layers</a:t>
            </a:r>
          </a:p>
          <a:p>
            <a:pPr>
              <a:spcBef>
                <a:spcPct val="30000"/>
              </a:spcBef>
            </a:pPr>
            <a:r>
              <a:rPr lang="en-US" dirty="0" smtClean="0">
                <a:solidFill>
                  <a:schemeClr val="tx2"/>
                </a:solidFill>
              </a:rPr>
              <a:t>Confined to the rectum and colon</a:t>
            </a:r>
          </a:p>
          <a:p>
            <a:pPr>
              <a:spcBef>
                <a:spcPct val="30000"/>
              </a:spcBef>
            </a:pPr>
            <a:r>
              <a:rPr lang="en-US" dirty="0" smtClean="0">
                <a:solidFill>
                  <a:schemeClr val="tx2"/>
                </a:solidFill>
              </a:rPr>
              <a:t>Typically begins in the rectum and extends continually to the left colon</a:t>
            </a:r>
          </a:p>
          <a:p>
            <a:pPr>
              <a:spcBef>
                <a:spcPct val="30000"/>
              </a:spcBef>
            </a:pPr>
            <a:r>
              <a:rPr lang="en-US" dirty="0" smtClean="0">
                <a:solidFill>
                  <a:schemeClr val="tx2"/>
                </a:solidFill>
              </a:rPr>
              <a:t>May involve the entire colon = “pancolitis”</a:t>
            </a:r>
          </a:p>
          <a:p>
            <a:pPr>
              <a:spcBef>
                <a:spcPct val="30000"/>
              </a:spcBef>
            </a:pPr>
            <a:r>
              <a:rPr lang="en-US" dirty="0" smtClean="0">
                <a:solidFill>
                  <a:schemeClr val="tx2"/>
                </a:solidFill>
              </a:rPr>
              <a:t>Rectum only = “proctitis”</a:t>
            </a:r>
          </a:p>
          <a:p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C3EB88-FFE2-42E3-A272-017496AA1B91}" type="datetime1">
              <a:rPr lang="en-US" smtClean="0"/>
              <a:pPr/>
              <a:t>2/12/14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4038600"/>
            <a:ext cx="2895991" cy="2317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1" y="1219200"/>
            <a:ext cx="3429000" cy="2746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662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UC: Pathophysiology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dirty="0" smtClean="0"/>
              <a:t>Primary lesions occur in the crypts of the mucosa in the form of abscesses, ulcerations and necrosis of epithelium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dirty="0" smtClean="0"/>
              <a:t>Edema, hemorrhage, and surrounding accumulation of inflammatory cells are also present</a:t>
            </a:r>
          </a:p>
          <a:p>
            <a:pPr>
              <a:lnSpc>
                <a:spcPct val="90000"/>
              </a:lnSpc>
              <a:spcBef>
                <a:spcPct val="40000"/>
              </a:spcBef>
            </a:pPr>
            <a:r>
              <a:rPr lang="en-US" dirty="0" smtClean="0"/>
              <a:t>Continuous disease; no “skip” areas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Lawrence Carey, PharmD  - TUSP 2013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A83FE-8DC7-44A0-8FBA-C32637FD560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D903A-0C02-41B1-9D75-C0D8E841F4D2}" type="datetime1">
              <a:rPr lang="en-US" smtClean="0"/>
              <a:pPr/>
              <a:t>2/12/14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361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99"/>
      </a:dk1>
      <a:lt1>
        <a:srgbClr val="FFFF00"/>
      </a:lt1>
      <a:dk2>
        <a:srgbClr val="000099"/>
      </a:dk2>
      <a:lt2>
        <a:srgbClr val="FFFFFF"/>
      </a:lt2>
      <a:accent1>
        <a:srgbClr val="3366CC"/>
      </a:accent1>
      <a:accent2>
        <a:srgbClr val="00B000"/>
      </a:accent2>
      <a:accent3>
        <a:srgbClr val="AAAACA"/>
      </a:accent3>
      <a:accent4>
        <a:srgbClr val="DADADA"/>
      </a:accent4>
      <a:accent5>
        <a:srgbClr val="ADB8E2"/>
      </a:accent5>
      <a:accent6>
        <a:srgbClr val="009F00"/>
      </a:accent6>
      <a:hlink>
        <a:srgbClr val="66CCFF"/>
      </a:hlink>
      <a:folHlink>
        <a:srgbClr val="FFE70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2297</TotalTime>
  <Words>3896</Words>
  <Application>Microsoft Macintosh PowerPoint</Application>
  <PresentationFormat>On-screen Show (4:3)</PresentationFormat>
  <Paragraphs>854</Paragraphs>
  <Slides>64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Pathophysiology and Therapeutics: Inflammatory Bowel Disease </vt:lpstr>
      <vt:lpstr>Objectives</vt:lpstr>
      <vt:lpstr>Inflammatory Bowel Disease (IBD)</vt:lpstr>
      <vt:lpstr>Epidemiology</vt:lpstr>
      <vt:lpstr>Etiology: Unknown</vt:lpstr>
      <vt:lpstr>IBD: Etiologies</vt:lpstr>
      <vt:lpstr>IBD: Pathophysiology</vt:lpstr>
      <vt:lpstr>UC: Pathophysiology</vt:lpstr>
      <vt:lpstr>UC: Pathophysiology</vt:lpstr>
      <vt:lpstr>UC: Symptoms</vt:lpstr>
      <vt:lpstr>UC Severity Classification</vt:lpstr>
      <vt:lpstr>Crohn’s: Pathophysiology</vt:lpstr>
      <vt:lpstr>PowerPoint Presentation</vt:lpstr>
      <vt:lpstr>Crohn’s: Pathophysiology</vt:lpstr>
      <vt:lpstr>Crohn’s: Pathophysiology</vt:lpstr>
      <vt:lpstr>Crohn’s: Symptoms</vt:lpstr>
      <vt:lpstr>Crohn’s: Severity Classification</vt:lpstr>
      <vt:lpstr>CD versus UC: Summary of Differences Hemstreet BA. In Pharmacotherapy, 8th edition, 2011</vt:lpstr>
      <vt:lpstr>IBD Complications</vt:lpstr>
      <vt:lpstr>IBD Complications</vt:lpstr>
      <vt:lpstr>IBD Complications</vt:lpstr>
      <vt:lpstr>IBD: Complications Outside GIT</vt:lpstr>
      <vt:lpstr> IBD Extraintestinal Complications Wall GC. In Applied Therapeutics, 10th edition, 2013.  </vt:lpstr>
      <vt:lpstr>Case</vt:lpstr>
      <vt:lpstr>Case Answers</vt:lpstr>
      <vt:lpstr>Management/Treatment of IBD</vt:lpstr>
      <vt:lpstr>IBD Therapeutic Goals</vt:lpstr>
      <vt:lpstr>How Do I Choose?</vt:lpstr>
      <vt:lpstr>IBD Drug Categories</vt:lpstr>
      <vt:lpstr>  CD Treatment Algorithm Hemstreet BA. In Pharmacotherapy, 8th edition, 2011.  </vt:lpstr>
      <vt:lpstr> UC Treatment Algorithm Hemstreet BA. In Pharmacotherapy, 8th edition, 2011. </vt:lpstr>
      <vt:lpstr>Aminosalicylates</vt:lpstr>
      <vt:lpstr>Aminosalicylates</vt:lpstr>
      <vt:lpstr>Aminosalicylates </vt:lpstr>
      <vt:lpstr>Aminosalicylates</vt:lpstr>
      <vt:lpstr>Aminosalicylates </vt:lpstr>
      <vt:lpstr>Aminosalicylates</vt:lpstr>
      <vt:lpstr>Aminosalicylates</vt:lpstr>
      <vt:lpstr>Aminosalicylates: Considerations</vt:lpstr>
      <vt:lpstr>Aminosalicylates: Place In Therapy</vt:lpstr>
      <vt:lpstr>PowerPoint Presentation</vt:lpstr>
      <vt:lpstr>Corticosteroids</vt:lpstr>
      <vt:lpstr>Corticosteroids</vt:lpstr>
      <vt:lpstr>Corticosteroids</vt:lpstr>
      <vt:lpstr>Corticosteroids</vt:lpstr>
      <vt:lpstr>Corticosteroids: Place in Therapy</vt:lpstr>
      <vt:lpstr>Immunosuppressants</vt:lpstr>
      <vt:lpstr>Immunosuppressants</vt:lpstr>
      <vt:lpstr>Who Gets Bone Marrow Suppression?</vt:lpstr>
      <vt:lpstr>Immunosuppressants</vt:lpstr>
      <vt:lpstr>Immunosuppressants</vt:lpstr>
      <vt:lpstr>Immunosuppressants</vt:lpstr>
      <vt:lpstr>Antimicrobials </vt:lpstr>
      <vt:lpstr>Anti-TNFα Therapies</vt:lpstr>
      <vt:lpstr>Anti-TNFα Therapies</vt:lpstr>
      <vt:lpstr>Anti-TNFα Therapies</vt:lpstr>
      <vt:lpstr>Anti-TNFα Therapies: ADR Prevention</vt:lpstr>
      <vt:lpstr>Anti-TNFα Therapies</vt:lpstr>
      <vt:lpstr>Use of the “Top-Down Approach”</vt:lpstr>
      <vt:lpstr>Case</vt:lpstr>
      <vt:lpstr>Case Answers</vt:lpstr>
      <vt:lpstr>Summary</vt:lpstr>
      <vt:lpstr>PowerPoint Presentation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Pathophysiology and Therapeutics: Inflammatory Bowel Disease</dc:title>
  <dc:creator>L Carey</dc:creator>
  <cp:lastModifiedBy>Leon Do</cp:lastModifiedBy>
  <cp:revision>74</cp:revision>
  <dcterms:created xsi:type="dcterms:W3CDTF">2012-12-13T13:43:01Z</dcterms:created>
  <dcterms:modified xsi:type="dcterms:W3CDTF">2014-02-13T22:00:59Z</dcterms:modified>
</cp:coreProperties>
</file>